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handoutMasterIdLst>
    <p:handoutMasterId r:id="rId28"/>
  </p:handoutMasterIdLst>
  <p:sldIdLst>
    <p:sldId id="256" r:id="rId2"/>
    <p:sldId id="275" r:id="rId3"/>
    <p:sldId id="279" r:id="rId4"/>
    <p:sldId id="257" r:id="rId5"/>
    <p:sldId id="283" r:id="rId6"/>
    <p:sldId id="284" r:id="rId7"/>
    <p:sldId id="285" r:id="rId8"/>
    <p:sldId id="258" r:id="rId9"/>
    <p:sldId id="259" r:id="rId10"/>
    <p:sldId id="261" r:id="rId11"/>
    <p:sldId id="277" r:id="rId12"/>
    <p:sldId id="264" r:id="rId13"/>
    <p:sldId id="265" r:id="rId14"/>
    <p:sldId id="266" r:id="rId15"/>
    <p:sldId id="280" r:id="rId16"/>
    <p:sldId id="267" r:id="rId17"/>
    <p:sldId id="286" r:id="rId18"/>
    <p:sldId id="268" r:id="rId19"/>
    <p:sldId id="269" r:id="rId20"/>
    <p:sldId id="270" r:id="rId21"/>
    <p:sldId id="271" r:id="rId22"/>
    <p:sldId id="273" r:id="rId23"/>
    <p:sldId id="281" r:id="rId24"/>
    <p:sldId id="282" r:id="rId25"/>
    <p:sldId id="272" r:id="rId26"/>
    <p:sldId id="287" r:id="rId2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0" autoAdjust="0"/>
    <p:restoredTop sz="94660"/>
  </p:normalViewPr>
  <p:slideViewPr>
    <p:cSldViewPr>
      <p:cViewPr varScale="1">
        <p:scale>
          <a:sx n="109" d="100"/>
          <a:sy n="109" d="100"/>
        </p:scale>
        <p:origin x="168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8E8AA842-FC90-4712-A9C3-ADBB8E7245FB}" type="datetimeFigureOut">
              <a:rPr lang="en-US" smtClean="0"/>
              <a:t>4/12/2021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CD031AD-7213-4C60-B2E5-C11BEE138208}" type="slidenum">
              <a:rPr lang="en-US" smtClean="0"/>
              <a:t>‹#›</a:t>
            </a:fld>
            <a:endParaRPr lang="en-US"/>
          </a:p>
        </p:txBody>
      </p:sp>
    </p:spTree>
    <p:extLst>
      <p:ext uri="{BB962C8B-B14F-4D97-AF65-F5344CB8AC3E}">
        <p14:creationId xmlns:p14="http://schemas.microsoft.com/office/powerpoint/2010/main" val="26938660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947767A-44CF-44CD-B7B1-9B338705B002}"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47767A-44CF-44CD-B7B1-9B338705B002}"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47767A-44CF-44CD-B7B1-9B338705B002}"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947767A-44CF-44CD-B7B1-9B338705B002}"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3947767A-44CF-44CD-B7B1-9B338705B002}" type="datetimeFigureOut">
              <a:rPr lang="en-US" smtClean="0"/>
              <a:t>4/12/2021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947767A-44CF-44CD-B7B1-9B338705B002}"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DD58B-CBB0-4882-8CD0-374C59C6A019}"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947767A-44CF-44CD-B7B1-9B338705B002}" type="datetimeFigureOut">
              <a:rPr lang="en-US" smtClean="0"/>
              <a:t>4/12/2021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47767A-44CF-44CD-B7B1-9B338705B002}" type="datetimeFigureOut">
              <a:rPr lang="en-US" smtClean="0"/>
              <a:t>4/12/2021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47767A-44CF-44CD-B7B1-9B338705B002}" type="datetimeFigureOut">
              <a:rPr lang="en-US" smtClean="0"/>
              <a:t>4/12/2021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3947767A-44CF-44CD-B7B1-9B338705B002}" type="datetimeFigureOut">
              <a:rPr lang="en-US" smtClean="0"/>
              <a:t>4/12/2021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7BCDD58B-CBB0-4882-8CD0-374C59C6A01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47767A-44CF-44CD-B7B1-9B338705B002}" type="datetimeFigureOut">
              <a:rPr lang="en-US" smtClean="0"/>
              <a:t>4/12/2021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DD58B-CBB0-4882-8CD0-374C59C6A01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3947767A-44CF-44CD-B7B1-9B338705B002}" type="datetimeFigureOut">
              <a:rPr lang="en-US" smtClean="0"/>
              <a:t>4/12/2021</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7BCDD58B-CBB0-4882-8CD0-374C59C6A01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doe.mass.edu/sped/28MR/28m9.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mailto:jpotter@ipsk12.net" TargetMode="External"/><Relationship Id="rId2" Type="http://schemas.openxmlformats.org/officeDocument/2006/relationships/hyperlink" Target="mailto:mfinnegan@ipsk12.net" TargetMode="External"/><Relationship Id="rId1" Type="http://schemas.openxmlformats.org/officeDocument/2006/relationships/slideLayout" Target="../slideLayouts/slideLayout2.xml"/><Relationship Id="rId6" Type="http://schemas.openxmlformats.org/officeDocument/2006/relationships/hyperlink" Target="mailto:bhegedus@ipsk12.net" TargetMode="External"/><Relationship Id="rId5" Type="http://schemas.openxmlformats.org/officeDocument/2006/relationships/hyperlink" Target="mailto:mmadeiros@ipsk12.net" TargetMode="External"/><Relationship Id="rId4" Type="http://schemas.openxmlformats.org/officeDocument/2006/relationships/hyperlink" Target="mailto:ebrand@ipsk12.ne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Procedural Rights</a:t>
            </a:r>
            <a:endParaRPr lang="en-US" dirty="0"/>
          </a:p>
        </p:txBody>
      </p:sp>
      <p:sp>
        <p:nvSpPr>
          <p:cNvPr id="3" name="Subtitle 2"/>
          <p:cNvSpPr>
            <a:spLocks noGrp="1"/>
          </p:cNvSpPr>
          <p:nvPr>
            <p:ph type="subTitle" idx="1"/>
          </p:nvPr>
        </p:nvSpPr>
        <p:spPr>
          <a:solidFill>
            <a:srgbClr val="FFC000"/>
          </a:solidFill>
        </p:spPr>
        <p:txBody>
          <a:bodyPr/>
          <a:lstStyle/>
          <a:p>
            <a:r>
              <a:rPr lang="en-US" dirty="0" smtClean="0"/>
              <a:t>Presentation to Parents- 10/29/20</a:t>
            </a:r>
            <a:endParaRPr lang="en-US" dirty="0"/>
          </a:p>
        </p:txBody>
      </p:sp>
    </p:spTree>
    <p:extLst>
      <p:ext uri="{BB962C8B-B14F-4D97-AF65-F5344CB8AC3E}">
        <p14:creationId xmlns:p14="http://schemas.microsoft.com/office/powerpoint/2010/main" val="28980259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How to withdraw consent</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sz="2000" b="0" dirty="0"/>
              <a:t>If you have given consent to special education and related services and now wish to revoke your consent, you </a:t>
            </a:r>
            <a:r>
              <a:rPr lang="en-US" sz="2000" b="0" u="sng" dirty="0"/>
              <a:t>must do so in </a:t>
            </a:r>
            <a:r>
              <a:rPr lang="en-US" sz="2000" b="0" u="sng" dirty="0" smtClean="0"/>
              <a:t>writing</a:t>
            </a:r>
            <a:r>
              <a:rPr lang="en-US" sz="2000" b="0" dirty="0" smtClean="0"/>
              <a:t>.</a:t>
            </a:r>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a:t>Once you withdraw your consent to all special education and related services, the school district is no longer required to make FAPE available or to have an IEP meeting or develop an IEP for your </a:t>
            </a:r>
            <a:r>
              <a:rPr lang="en-US" sz="2000" b="0" dirty="0" smtClean="0"/>
              <a:t>student</a:t>
            </a:r>
            <a:r>
              <a:rPr lang="en-US" sz="2000" b="0" dirty="0"/>
              <a:t> </a:t>
            </a:r>
            <a:r>
              <a:rPr lang="en-US" sz="2000" b="0" dirty="0" smtClean="0"/>
              <a:t>.</a:t>
            </a:r>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School </a:t>
            </a:r>
            <a:r>
              <a:rPr lang="en-US" sz="2000" b="0" dirty="0"/>
              <a:t>districts are not required to amend your student’s record to remove references to special education services as a result of your revocation of consent.</a:t>
            </a:r>
          </a:p>
          <a:p>
            <a:pPr>
              <a:buFont typeface="Arial" panose="020B0604020202020204" pitchFamily="34" charset="0"/>
              <a:buChar char="•"/>
            </a:pPr>
            <a:endParaRPr lang="en-US" sz="2000" b="0" dirty="0" smtClean="0"/>
          </a:p>
          <a:p>
            <a:pPr>
              <a:buFont typeface="Arial" panose="020B0604020202020204" pitchFamily="34" charset="0"/>
              <a:buChar char="•"/>
            </a:pPr>
            <a:endParaRPr lang="en-US" dirty="0"/>
          </a:p>
        </p:txBody>
      </p:sp>
    </p:spTree>
    <p:extLst>
      <p:ext uri="{BB962C8B-B14F-4D97-AF65-F5344CB8AC3E}">
        <p14:creationId xmlns:p14="http://schemas.microsoft.com/office/powerpoint/2010/main" val="14576167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Parental Request to Evaluate</a:t>
            </a:r>
            <a:endParaRPr lang="en-US" dirty="0"/>
          </a:p>
        </p:txBody>
      </p:sp>
      <p:sp>
        <p:nvSpPr>
          <p:cNvPr id="3" name="Content Placeholder 2"/>
          <p:cNvSpPr>
            <a:spLocks noGrp="1"/>
          </p:cNvSpPr>
          <p:nvPr>
            <p:ph idx="1"/>
          </p:nvPr>
        </p:nvSpPr>
        <p:spPr/>
        <p:txBody>
          <a:bodyPr>
            <a:normAutofit lnSpcReduction="10000"/>
          </a:bodyPr>
          <a:lstStyle/>
          <a:p>
            <a:pPr>
              <a:buFont typeface="+mj-lt"/>
              <a:buAutoNum type="arabicPeriod"/>
            </a:pPr>
            <a:r>
              <a:rPr lang="en-US" b="0" dirty="0"/>
              <a:t>Upon receipt of </a:t>
            </a:r>
            <a:r>
              <a:rPr lang="en-US" b="0" dirty="0" smtClean="0"/>
              <a:t>a </a:t>
            </a:r>
            <a:r>
              <a:rPr lang="en-US" b="0" dirty="0"/>
              <a:t>request for an initial evaluation, the school district must send notice to the parent and must seek the parent’s </a:t>
            </a:r>
            <a:r>
              <a:rPr lang="en-US" b="0" u="sng" dirty="0"/>
              <a:t>consent</a:t>
            </a:r>
            <a:r>
              <a:rPr lang="en-US" b="0" dirty="0"/>
              <a:t> to conduct an evaluation. </a:t>
            </a:r>
            <a:endParaRPr lang="en-US" b="0" dirty="0" smtClean="0"/>
          </a:p>
          <a:p>
            <a:pPr>
              <a:buFont typeface="+mj-lt"/>
              <a:buAutoNum type="arabicPeriod"/>
            </a:pPr>
            <a:endParaRPr lang="en-US" b="0" dirty="0"/>
          </a:p>
          <a:p>
            <a:pPr>
              <a:buFont typeface="+mj-lt"/>
              <a:buAutoNum type="arabicPeriod"/>
            </a:pPr>
            <a:r>
              <a:rPr lang="en-US" b="0" dirty="0"/>
              <a:t>A school district will rarely have occasion to refuse to conduct an initial evaluation and may </a:t>
            </a:r>
            <a:r>
              <a:rPr lang="en-US" b="0" u="sng" dirty="0"/>
              <a:t>do so only if the parent or other individual making the referral has no suspicion of disability </a:t>
            </a:r>
            <a:r>
              <a:rPr lang="en-US" b="0" dirty="0"/>
              <a:t>or is not concerned about the student’s </a:t>
            </a:r>
            <a:r>
              <a:rPr lang="en-US" b="0" dirty="0" smtClean="0"/>
              <a:t>development</a:t>
            </a:r>
          </a:p>
          <a:p>
            <a:pPr>
              <a:buFont typeface="+mj-lt"/>
              <a:buAutoNum type="arabicPeriod"/>
            </a:pPr>
            <a:endParaRPr lang="en-US" b="0" dirty="0"/>
          </a:p>
          <a:p>
            <a:pPr>
              <a:buFont typeface="+mj-lt"/>
              <a:buAutoNum type="arabicPeriod"/>
            </a:pPr>
            <a:r>
              <a:rPr lang="en-US" b="0" dirty="0"/>
              <a:t>The school district may provide the parent with information concerning other supportive services that may better suit a particular student’s needs. </a:t>
            </a:r>
            <a:endParaRPr lang="en-US" b="0" dirty="0" smtClean="0"/>
          </a:p>
          <a:p>
            <a:pPr>
              <a:buFont typeface="+mj-lt"/>
              <a:buAutoNum type="arabicPeriod"/>
            </a:pPr>
            <a:endParaRPr lang="en-US" b="0" dirty="0"/>
          </a:p>
          <a:p>
            <a:pPr>
              <a:buFont typeface="+mj-lt"/>
              <a:buAutoNum type="arabicPeriod"/>
            </a:pPr>
            <a:r>
              <a:rPr lang="en-US" b="0" dirty="0"/>
              <a:t>The school district </a:t>
            </a:r>
            <a:r>
              <a:rPr lang="en-US" b="0" u="sng" dirty="0"/>
              <a:t>may not refuse </a:t>
            </a:r>
            <a:r>
              <a:rPr lang="en-US" b="0" dirty="0"/>
              <a:t>to evaluate a student who has been referred for an evaluation </a:t>
            </a:r>
            <a:r>
              <a:rPr lang="en-US" b="0" u="sng" dirty="0"/>
              <a:t>on the basis of a pre-referral program</a:t>
            </a:r>
            <a:r>
              <a:rPr lang="en-US" b="0" dirty="0"/>
              <a:t> or in order to try other instructional support activities or for any other reason</a:t>
            </a:r>
          </a:p>
          <a:p>
            <a:pPr>
              <a:buFont typeface="+mj-lt"/>
              <a:buAutoNum type="arabicPeriod"/>
            </a:pPr>
            <a:endParaRPr lang="en-US" b="0" dirty="0"/>
          </a:p>
          <a:p>
            <a:endParaRPr lang="en-US" dirty="0"/>
          </a:p>
        </p:txBody>
      </p:sp>
    </p:spTree>
    <p:extLst>
      <p:ext uri="{BB962C8B-B14F-4D97-AF65-F5344CB8AC3E}">
        <p14:creationId xmlns:p14="http://schemas.microsoft.com/office/powerpoint/2010/main" val="59287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Independent educational evaluation (IEE)</a:t>
            </a:r>
            <a:endParaRPr lang="en-US" dirty="0"/>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b="0" dirty="0"/>
              <a:t>You have the right to request an IEE of your student at public expense </a:t>
            </a:r>
            <a:r>
              <a:rPr lang="en-US" b="0" u="sng" dirty="0"/>
              <a:t>if you disagree </a:t>
            </a:r>
            <a:r>
              <a:rPr lang="en-US" b="0" dirty="0"/>
              <a:t>with the school district’s evaluation. </a:t>
            </a:r>
            <a:endParaRPr lang="en-US" b="0" dirty="0" smtClean="0"/>
          </a:p>
          <a:p>
            <a:pPr>
              <a:buFont typeface="Arial" panose="020B0604020202020204" pitchFamily="34" charset="0"/>
              <a:buChar char="•"/>
            </a:pPr>
            <a:endParaRPr lang="en-US" b="0" dirty="0"/>
          </a:p>
          <a:p>
            <a:pPr>
              <a:buFont typeface="Arial" panose="020B0604020202020204" pitchFamily="34" charset="0"/>
              <a:buChar char="•"/>
            </a:pPr>
            <a:r>
              <a:rPr lang="en-US" b="0" dirty="0" smtClean="0"/>
              <a:t>You should think of an IEE as a “second opinion,”  You cannot have one at District expense if you have not consented to the District’s own evaluation.</a:t>
            </a:r>
          </a:p>
          <a:p>
            <a:pPr marL="0" indent="0"/>
            <a:endParaRPr lang="en-US" b="0" dirty="0" smtClean="0"/>
          </a:p>
          <a:p>
            <a:pPr>
              <a:buFont typeface="Arial" panose="020B0604020202020204" pitchFamily="34" charset="0"/>
              <a:buChar char="•"/>
            </a:pPr>
            <a:r>
              <a:rPr lang="en-US" b="0" dirty="0" smtClean="0"/>
              <a:t>If </a:t>
            </a:r>
            <a:r>
              <a:rPr lang="en-US" b="0" dirty="0"/>
              <a:t>you request an IEE, the school district must provide you with information about where you may obtain an IEE and about the state requirements that </a:t>
            </a:r>
            <a:r>
              <a:rPr lang="en-US" b="0" dirty="0" smtClean="0"/>
              <a:t>apply </a:t>
            </a:r>
            <a:r>
              <a:rPr lang="en-US" b="0" dirty="0"/>
              <a:t>to </a:t>
            </a:r>
            <a:r>
              <a:rPr lang="en-US" b="0" dirty="0" smtClean="0"/>
              <a:t>IEEs.</a:t>
            </a:r>
          </a:p>
          <a:p>
            <a:pPr>
              <a:buFont typeface="Arial" panose="020B0604020202020204" pitchFamily="34" charset="0"/>
              <a:buChar char="•"/>
            </a:pPr>
            <a:endParaRPr lang="en-US" b="0" dirty="0" smtClean="0"/>
          </a:p>
          <a:p>
            <a:pPr>
              <a:buFont typeface="Arial" panose="020B0604020202020204" pitchFamily="34" charset="0"/>
              <a:buChar char="•"/>
            </a:pPr>
            <a:r>
              <a:rPr lang="en-US" b="0" dirty="0"/>
              <a:t>The IEE is subject to rate setting commission rates, and the evaluator must be licensed in MA.</a:t>
            </a:r>
          </a:p>
          <a:p>
            <a:pPr>
              <a:buFont typeface="Arial" panose="020B0604020202020204" pitchFamily="34" charset="0"/>
              <a:buChar char="•"/>
            </a:pPr>
            <a:endParaRPr lang="en-US" b="0" dirty="0" smtClean="0"/>
          </a:p>
        </p:txBody>
      </p:sp>
    </p:spTree>
    <p:extLst>
      <p:ext uri="{BB962C8B-B14F-4D97-AF65-F5344CB8AC3E}">
        <p14:creationId xmlns:p14="http://schemas.microsoft.com/office/powerpoint/2010/main" val="652283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IEE (continued)</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sz="1800" b="0" dirty="0"/>
              <a:t>You are entitled to </a:t>
            </a:r>
            <a:r>
              <a:rPr lang="en-US" sz="1800" b="0" u="sng" dirty="0"/>
              <a:t>only one IEE </a:t>
            </a:r>
            <a:r>
              <a:rPr lang="en-US" sz="1800" b="0" dirty="0"/>
              <a:t>of your student at public expense </a:t>
            </a:r>
            <a:r>
              <a:rPr lang="en-US" sz="1800" b="0" u="sng" dirty="0"/>
              <a:t>each time </a:t>
            </a:r>
            <a:r>
              <a:rPr lang="en-US" sz="1800" b="0" dirty="0"/>
              <a:t>your school district conducts an evaluation. </a:t>
            </a:r>
            <a:endParaRPr lang="en-US" sz="1800" b="0" dirty="0" smtClean="0"/>
          </a:p>
          <a:p>
            <a:pPr>
              <a:buFont typeface="Arial" panose="020B0604020202020204" pitchFamily="34" charset="0"/>
              <a:buChar char="•"/>
            </a:pPr>
            <a:endParaRPr lang="en-US" sz="1800" b="0" dirty="0" smtClean="0"/>
          </a:p>
          <a:p>
            <a:pPr>
              <a:buFont typeface="Arial" panose="020B0604020202020204" pitchFamily="34" charset="0"/>
              <a:buChar char="•"/>
            </a:pPr>
            <a:r>
              <a:rPr lang="en-US" sz="1800" b="0" dirty="0" smtClean="0"/>
              <a:t>You </a:t>
            </a:r>
            <a:r>
              <a:rPr lang="en-US" sz="1800" b="0" dirty="0"/>
              <a:t>may have independent evaluations conducted at your own expense at any time</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If you obtain an IEE of your student at public expense or </a:t>
            </a:r>
            <a:r>
              <a:rPr lang="en-US" sz="1800" b="0" dirty="0" smtClean="0"/>
              <a:t>if you </a:t>
            </a:r>
            <a:r>
              <a:rPr lang="en-US" sz="1800" b="0" dirty="0"/>
              <a:t>share with the school district an evaluation of your student that you obtained at private expense, your school district must convene a Team meeting </a:t>
            </a:r>
            <a:r>
              <a:rPr lang="en-US" sz="1800" b="0" u="sng" dirty="0"/>
              <a:t>within ten school working days </a:t>
            </a:r>
            <a:r>
              <a:rPr lang="en-US" sz="1800" b="0" dirty="0"/>
              <a:t>after receiving the evaluation information. </a:t>
            </a:r>
            <a:endParaRPr lang="en-US" sz="1800" b="0" dirty="0" smtClean="0"/>
          </a:p>
          <a:p>
            <a:pPr>
              <a:buFont typeface="Arial" panose="020B0604020202020204" pitchFamily="34" charset="0"/>
              <a:buChar char="•"/>
            </a:pPr>
            <a:endParaRPr lang="en-US" sz="1800" b="0" dirty="0" smtClean="0"/>
          </a:p>
          <a:p>
            <a:pPr>
              <a:buFont typeface="Arial" panose="020B0604020202020204" pitchFamily="34" charset="0"/>
              <a:buChar char="•"/>
            </a:pPr>
            <a:r>
              <a:rPr lang="en-US" sz="1800" b="0" dirty="0" smtClean="0"/>
              <a:t>The </a:t>
            </a:r>
            <a:r>
              <a:rPr lang="en-US" sz="1800" b="0" dirty="0"/>
              <a:t>Team </a:t>
            </a:r>
            <a:r>
              <a:rPr lang="en-US" sz="1800" b="0" u="sng" dirty="0"/>
              <a:t>will</a:t>
            </a:r>
            <a:r>
              <a:rPr lang="en-US" sz="1800" b="0" dirty="0"/>
              <a:t> consider the evaluation results and </a:t>
            </a:r>
            <a:r>
              <a:rPr lang="en-US" sz="1800" b="0" u="sng" dirty="0"/>
              <a:t>determine </a:t>
            </a:r>
            <a:r>
              <a:rPr lang="en-US" sz="1800" b="0" u="sng" dirty="0" smtClean="0"/>
              <a:t>if </a:t>
            </a:r>
            <a:r>
              <a:rPr lang="en-US" sz="1800" b="0" u="sng" dirty="0"/>
              <a:t>any, changes should be made </a:t>
            </a:r>
            <a:r>
              <a:rPr lang="en-US" sz="1800" b="0" dirty="0"/>
              <a:t>to your student’s IEP.  </a:t>
            </a:r>
          </a:p>
          <a:p>
            <a:pPr>
              <a:buFont typeface="Arial" panose="020B0604020202020204" pitchFamily="34" charset="0"/>
              <a:buChar char="•"/>
            </a:pPr>
            <a:endParaRPr lang="en-US" b="0" dirty="0"/>
          </a:p>
        </p:txBody>
      </p:sp>
    </p:spTree>
    <p:extLst>
      <p:ext uri="{BB962C8B-B14F-4D97-AF65-F5344CB8AC3E}">
        <p14:creationId xmlns:p14="http://schemas.microsoft.com/office/powerpoint/2010/main" val="27007245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Student records</a:t>
            </a:r>
            <a:endParaRPr lang="en-US" dirty="0"/>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2000" b="0" dirty="0"/>
              <a:t>The student record consists of your student’s </a:t>
            </a:r>
            <a:r>
              <a:rPr lang="en-US" sz="2000" b="0" u="sng" dirty="0"/>
              <a:t>transcript and temporary school record </a:t>
            </a:r>
            <a:r>
              <a:rPr lang="en-US" sz="2000" b="0" dirty="0"/>
              <a:t>and includes health records, tests, evaluations, discipline records and other records pertaining to your student’s special education eligibility or program. </a:t>
            </a:r>
            <a:endParaRPr lang="en-US" sz="2000" b="0" dirty="0" smtClean="0"/>
          </a:p>
          <a:p>
            <a:pPr>
              <a:buFont typeface="Arial" panose="020B0604020202020204" pitchFamily="34" charset="0"/>
              <a:buChar char="•"/>
            </a:pPr>
            <a:r>
              <a:rPr lang="en-US" sz="2000" b="0" dirty="0" smtClean="0"/>
              <a:t>You </a:t>
            </a:r>
            <a:r>
              <a:rPr lang="en-US" sz="2000" b="0" dirty="0"/>
              <a:t>and your student (if your student is 14 or older) have a right to </a:t>
            </a:r>
            <a:r>
              <a:rPr lang="en-US" sz="2000" b="0" u="sng" dirty="0"/>
              <a:t>look at</a:t>
            </a:r>
            <a:r>
              <a:rPr lang="en-US" sz="2000" b="0" dirty="0"/>
              <a:t> any and all of the student’s records within 10 days of your request and before any IEP meeting or due process hearing. </a:t>
            </a:r>
            <a:endParaRPr lang="en-US" sz="2000" b="0" dirty="0" smtClean="0"/>
          </a:p>
          <a:p>
            <a:pPr>
              <a:buFont typeface="Arial" panose="020B0604020202020204" pitchFamily="34" charset="0"/>
              <a:buChar char="•"/>
            </a:pPr>
            <a:r>
              <a:rPr lang="en-US" sz="2000" b="0" dirty="0" smtClean="0"/>
              <a:t>You </a:t>
            </a:r>
            <a:r>
              <a:rPr lang="en-US" sz="2000" b="0" dirty="0"/>
              <a:t>may also have copies of the information upon request for a reasonable charge limited to the cost of reproduction.  </a:t>
            </a:r>
          </a:p>
          <a:p>
            <a:endParaRPr lang="en-US" sz="2000" dirty="0"/>
          </a:p>
        </p:txBody>
      </p:sp>
    </p:spTree>
    <p:extLst>
      <p:ext uri="{BB962C8B-B14F-4D97-AF65-F5344CB8AC3E}">
        <p14:creationId xmlns:p14="http://schemas.microsoft.com/office/powerpoint/2010/main" val="1273250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STUDENT RECORDS (</a:t>
            </a:r>
            <a:r>
              <a:rPr lang="en-US" dirty="0" err="1" smtClean="0"/>
              <a:t>ctd</a:t>
            </a:r>
            <a:r>
              <a:rPr lang="en-US" dirty="0" smtClean="0"/>
              <a:t>.)</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1800" b="0" dirty="0"/>
              <a:t>In addition, you </a:t>
            </a:r>
            <a:r>
              <a:rPr lang="en-US" sz="1800" b="0" u="sng" dirty="0"/>
              <a:t>can meet</a:t>
            </a:r>
            <a:r>
              <a:rPr lang="en-US" sz="1800" b="0" dirty="0"/>
              <a:t> with professionally qualified school personnel to </a:t>
            </a:r>
            <a:r>
              <a:rPr lang="en-US" sz="1800" b="0" u="sng" dirty="0"/>
              <a:t>have the records explained</a:t>
            </a:r>
            <a:r>
              <a:rPr lang="en-US" sz="1800" b="0" dirty="0"/>
              <a:t>. </a:t>
            </a:r>
            <a:endParaRPr lang="en-US" sz="1800" b="0" dirty="0" smtClean="0"/>
          </a:p>
          <a:p>
            <a:pPr marL="0" indent="0"/>
            <a:endParaRPr lang="en-US" sz="1800" b="0" dirty="0"/>
          </a:p>
          <a:p>
            <a:pPr>
              <a:buFont typeface="Arial" panose="020B0604020202020204" pitchFamily="34" charset="0"/>
              <a:buChar char="•"/>
            </a:pPr>
            <a:r>
              <a:rPr lang="en-US" sz="1800" b="0" dirty="0"/>
              <a:t> If a student’s parents revoke their consent for special education services after such services have been initially provided, school districts are not required to amend the student’s records to remove references to special education services</a:t>
            </a:r>
            <a:r>
              <a:rPr lang="en-US" sz="1800" b="0" dirty="0" smtClean="0"/>
              <a:t>.</a:t>
            </a:r>
          </a:p>
          <a:p>
            <a:pPr marL="0" indent="0"/>
            <a:endParaRPr lang="en-US" sz="1800" b="0" dirty="0"/>
          </a:p>
          <a:p>
            <a:pPr>
              <a:buFont typeface="Arial" panose="020B0604020202020204" pitchFamily="34" charset="0"/>
              <a:buChar char="•"/>
            </a:pPr>
            <a:r>
              <a:rPr lang="en-US" sz="1800" b="0" dirty="0"/>
              <a:t>The school district can </a:t>
            </a:r>
            <a:r>
              <a:rPr lang="en-US" sz="1800" b="0" u="sng" dirty="0"/>
              <a:t>only limit access </a:t>
            </a:r>
            <a:r>
              <a:rPr lang="en-US" sz="1800" b="0" dirty="0"/>
              <a:t>to the student record if it has received a </a:t>
            </a:r>
            <a:r>
              <a:rPr lang="en-US" sz="1800" b="0" u="sng" dirty="0"/>
              <a:t>legal document </a:t>
            </a:r>
            <a:r>
              <a:rPr lang="en-US" sz="1800" b="0" dirty="0"/>
              <a:t>such as a restraining order or a divorce or custody decree that restricts access to information about the student.</a:t>
            </a:r>
          </a:p>
          <a:p>
            <a:endParaRPr lang="en-US" sz="1800" dirty="0"/>
          </a:p>
        </p:txBody>
      </p:sp>
    </p:spTree>
    <p:extLst>
      <p:ext uri="{BB962C8B-B14F-4D97-AF65-F5344CB8AC3E}">
        <p14:creationId xmlns:p14="http://schemas.microsoft.com/office/powerpoint/2010/main" val="129709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How are disagreements resolved?</a:t>
            </a:r>
            <a:endParaRPr lang="en-US" dirty="0"/>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2400" b="0" dirty="0" smtClean="0"/>
              <a:t>Parents may bring a disagreement to attention of District and a meeting is </a:t>
            </a:r>
            <a:r>
              <a:rPr lang="en-US" sz="2400" b="0" dirty="0" err="1" smtClean="0"/>
              <a:t>held.The</a:t>
            </a:r>
            <a:r>
              <a:rPr lang="en-US" sz="2400" b="0" dirty="0" smtClean="0"/>
              <a:t> </a:t>
            </a:r>
            <a:r>
              <a:rPr lang="en-US" sz="2400" b="0" dirty="0"/>
              <a:t>school district is required to set up a </a:t>
            </a:r>
            <a:r>
              <a:rPr lang="en-US" sz="2400" b="0" u="sng" dirty="0"/>
              <a:t>resolution meeting </a:t>
            </a:r>
            <a:r>
              <a:rPr lang="en-US" sz="2400" b="0" dirty="0"/>
              <a:t>within 15 calendar days of receiving your due process complaint</a:t>
            </a:r>
            <a:r>
              <a:rPr lang="en-US" sz="2400" b="0" dirty="0" smtClean="0"/>
              <a:t>.</a:t>
            </a:r>
          </a:p>
          <a:p>
            <a:pPr>
              <a:buFont typeface="Arial" panose="020B0604020202020204" pitchFamily="34" charset="0"/>
              <a:buChar char="•"/>
            </a:pPr>
            <a:r>
              <a:rPr lang="en-US" sz="2400" b="0" u="sng" dirty="0" smtClean="0"/>
              <a:t>P</a:t>
            </a:r>
            <a:r>
              <a:rPr lang="en-US" sz="2400" b="0" dirty="0" smtClean="0"/>
              <a:t>roblem </a:t>
            </a:r>
            <a:r>
              <a:rPr lang="en-US" sz="2400" b="0" u="sng" dirty="0" smtClean="0"/>
              <a:t>R</a:t>
            </a:r>
            <a:r>
              <a:rPr lang="en-US" sz="2400" b="0" dirty="0" smtClean="0"/>
              <a:t>esolution </a:t>
            </a:r>
            <a:r>
              <a:rPr lang="en-US" sz="2400" b="0" u="sng" dirty="0" smtClean="0"/>
              <a:t>S</a:t>
            </a:r>
            <a:r>
              <a:rPr lang="en-US" sz="2400" b="0" dirty="0" smtClean="0"/>
              <a:t>ystem(PRS) can be contacted  in writing with a complaint.</a:t>
            </a:r>
          </a:p>
          <a:p>
            <a:pPr>
              <a:buFont typeface="Arial" panose="020B0604020202020204" pitchFamily="34" charset="0"/>
              <a:buChar char="•"/>
            </a:pPr>
            <a:r>
              <a:rPr lang="en-US" sz="2400" b="0" dirty="0" smtClean="0"/>
              <a:t>The parent and district can </a:t>
            </a:r>
            <a:r>
              <a:rPr lang="en-US" sz="2400" b="0" u="sng" dirty="0" smtClean="0"/>
              <a:t>engage in mediation </a:t>
            </a:r>
            <a:r>
              <a:rPr lang="en-US" sz="2400" b="0" dirty="0" smtClean="0"/>
              <a:t>with a mediator from the Bureau of Special Education Appeals. (BSEA)</a:t>
            </a:r>
          </a:p>
          <a:p>
            <a:pPr marL="0" indent="0"/>
            <a:r>
              <a:rPr lang="en-US" sz="2400" b="0" dirty="0" smtClean="0"/>
              <a:t>.</a:t>
            </a:r>
            <a:endParaRPr lang="en-US" sz="2400" b="0" dirty="0"/>
          </a:p>
        </p:txBody>
      </p:sp>
    </p:spTree>
    <p:extLst>
      <p:ext uri="{BB962C8B-B14F-4D97-AF65-F5344CB8AC3E}">
        <p14:creationId xmlns:p14="http://schemas.microsoft.com/office/powerpoint/2010/main" val="15319573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Resolving disagreement (</a:t>
            </a:r>
            <a:r>
              <a:rPr lang="en-US" dirty="0" err="1" smtClean="0"/>
              <a:t>ctd</a:t>
            </a:r>
            <a:r>
              <a:rPr lang="en-US" dirty="0" smtClean="0"/>
              <a:t>.)</a:t>
            </a:r>
            <a:endParaRPr lang="en-US" dirty="0"/>
          </a:p>
        </p:txBody>
      </p:sp>
      <p:sp>
        <p:nvSpPr>
          <p:cNvPr id="3" name="Content Placeholder 2"/>
          <p:cNvSpPr>
            <a:spLocks noGrp="1"/>
          </p:cNvSpPr>
          <p:nvPr>
            <p:ph idx="1"/>
          </p:nvPr>
        </p:nvSpPr>
        <p:spPr/>
        <p:txBody>
          <a:bodyPr>
            <a:noAutofit/>
          </a:bodyPr>
          <a:lstStyle/>
          <a:p>
            <a:pPr>
              <a:buFont typeface="Arial" panose="020B0604020202020204" pitchFamily="34" charset="0"/>
              <a:buChar char="•"/>
            </a:pPr>
            <a:r>
              <a:rPr lang="en-US" sz="2400" b="0" dirty="0"/>
              <a:t>The parent and District can agree to hold a facilitated meeting with a facilitator from BSEA.</a:t>
            </a:r>
          </a:p>
          <a:p>
            <a:pPr>
              <a:buFont typeface="Arial" panose="020B0604020202020204" pitchFamily="34" charset="0"/>
              <a:buChar char="•"/>
            </a:pPr>
            <a:r>
              <a:rPr lang="en-US" sz="2400" b="0" dirty="0"/>
              <a:t>The parent can file a </a:t>
            </a:r>
            <a:r>
              <a:rPr lang="en-US" sz="2400" b="0" u="sng" dirty="0"/>
              <a:t>Hearing request </a:t>
            </a:r>
            <a:r>
              <a:rPr lang="en-US" sz="2400" b="0" dirty="0"/>
              <a:t>with the Bureau of Special Education Appeals.</a:t>
            </a:r>
          </a:p>
          <a:p>
            <a:pPr>
              <a:buFont typeface="Arial" panose="020B0604020202020204" pitchFamily="34" charset="0"/>
              <a:buChar char="•"/>
            </a:pPr>
            <a:r>
              <a:rPr lang="en-US" sz="2400" b="0" dirty="0"/>
              <a:t>A hearing officer’s decision on whether your student is being offered a FAPE must be based on a finding that your student’s special education </a:t>
            </a:r>
            <a:r>
              <a:rPr lang="en-US" sz="2400" b="0" u="sng" dirty="0"/>
              <a:t>rights </a:t>
            </a:r>
            <a:r>
              <a:rPr lang="en-US" sz="2400" b="0" dirty="0"/>
              <a:t>were </a:t>
            </a:r>
            <a:r>
              <a:rPr lang="en-US" sz="2400" b="0" u="sng" dirty="0"/>
              <a:t>violated or</a:t>
            </a:r>
            <a:r>
              <a:rPr lang="en-US" sz="2400" b="0" dirty="0"/>
              <a:t> a determination that the school district </a:t>
            </a:r>
            <a:r>
              <a:rPr lang="en-US" sz="2400" b="0" u="sng" dirty="0"/>
              <a:t>failed to fulfill </a:t>
            </a:r>
            <a:r>
              <a:rPr lang="en-US" sz="2400" b="0" dirty="0"/>
              <a:t>its other obligations to your student under the special education laws and regulations</a:t>
            </a:r>
            <a:endParaRPr lang="en-US" sz="2400" dirty="0"/>
          </a:p>
        </p:txBody>
      </p:sp>
    </p:spTree>
    <p:extLst>
      <p:ext uri="{BB962C8B-B14F-4D97-AF65-F5344CB8AC3E}">
        <p14:creationId xmlns:p14="http://schemas.microsoft.com/office/powerpoint/2010/main" val="672452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Placement in private setting</a:t>
            </a:r>
            <a:endParaRPr lang="en-US" dirty="0"/>
          </a:p>
        </p:txBody>
      </p:sp>
      <p:sp>
        <p:nvSpPr>
          <p:cNvPr id="3" name="Content Placeholder 2"/>
          <p:cNvSpPr>
            <a:spLocks noGrp="1"/>
          </p:cNvSpPr>
          <p:nvPr>
            <p:ph idx="1"/>
          </p:nvPr>
        </p:nvSpPr>
        <p:spPr/>
        <p:txBody>
          <a:bodyPr>
            <a:normAutofit fontScale="92500" lnSpcReduction="10000"/>
          </a:bodyPr>
          <a:lstStyle/>
          <a:p>
            <a:pPr>
              <a:buFont typeface="Arial" panose="020B0604020202020204" pitchFamily="34" charset="0"/>
              <a:buChar char="•"/>
            </a:pPr>
            <a:r>
              <a:rPr lang="en-US" sz="1700" b="0" dirty="0"/>
              <a:t>A parent may enroll his or her student in private school </a:t>
            </a:r>
            <a:r>
              <a:rPr lang="en-US" sz="1700" b="0" u="sng" dirty="0"/>
              <a:t>at private expense at any time.</a:t>
            </a:r>
            <a:r>
              <a:rPr lang="en-US" sz="1700" b="0" dirty="0"/>
              <a:t> If, however, the parent believes that the public school should be responsible for the costs of the student’s education in the private school, the parent must tell the school district of objections to the student’s IEP and program, reject the IEP, inform the school district of his or her intent to remove the student and enroll the student in a private school, and request a hearing by the BSEA. </a:t>
            </a:r>
            <a:endParaRPr lang="en-US" sz="1700" b="0" dirty="0" smtClean="0"/>
          </a:p>
          <a:p>
            <a:pPr>
              <a:buFont typeface="Arial" panose="020B0604020202020204" pitchFamily="34" charset="0"/>
              <a:buChar char="•"/>
            </a:pPr>
            <a:r>
              <a:rPr lang="en-US" sz="1700" b="0" dirty="0" smtClean="0"/>
              <a:t>A </a:t>
            </a:r>
            <a:r>
              <a:rPr lang="en-US" sz="1700" b="0" dirty="0"/>
              <a:t>parent </a:t>
            </a:r>
            <a:r>
              <a:rPr lang="en-US" sz="1700" b="0" u="sng" dirty="0"/>
              <a:t>must inform </a:t>
            </a:r>
            <a:r>
              <a:rPr lang="en-US" sz="1700" b="0" dirty="0"/>
              <a:t>the school district </a:t>
            </a:r>
            <a:r>
              <a:rPr lang="en-US" sz="1700" b="0" u="sng" dirty="0"/>
              <a:t>before removing the student </a:t>
            </a:r>
            <a:r>
              <a:rPr lang="en-US" sz="1700" b="0" dirty="0"/>
              <a:t>from the public school either orally at the last Team meeting before the removal or in writing at least 10 business days before removing the student from school. </a:t>
            </a:r>
            <a:endParaRPr lang="en-US" sz="1700" b="0" dirty="0" smtClean="0"/>
          </a:p>
          <a:p>
            <a:pPr>
              <a:buFont typeface="Arial" panose="020B0604020202020204" pitchFamily="34" charset="0"/>
              <a:buChar char="•"/>
            </a:pPr>
            <a:r>
              <a:rPr lang="en-US" sz="1700" b="0" dirty="0" smtClean="0"/>
              <a:t>The </a:t>
            </a:r>
            <a:r>
              <a:rPr lang="en-US" sz="1700" b="0" dirty="0"/>
              <a:t>school district is not required to pay for a student to attend a private school if the school district has made a FAPE available to the </a:t>
            </a:r>
            <a:r>
              <a:rPr lang="en-US" sz="1700" b="0" dirty="0" smtClean="0"/>
              <a:t>student</a:t>
            </a:r>
          </a:p>
          <a:p>
            <a:pPr>
              <a:buFont typeface="Arial" panose="020B0604020202020204" pitchFamily="34" charset="0"/>
              <a:buChar char="•"/>
            </a:pPr>
            <a:r>
              <a:rPr lang="en-US" sz="1700" b="0" dirty="0"/>
              <a:t>Disagreements between parents and the school district about whether the student’s program provides a FAPE and requests for financial reimbursement for the cost of a private program may be resolved through </a:t>
            </a:r>
            <a:r>
              <a:rPr lang="en-US" sz="1700" b="0" dirty="0" smtClean="0"/>
              <a:t> a BSEA Hearing</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Tree>
    <p:extLst>
      <p:ext uri="{BB962C8B-B14F-4D97-AF65-F5344CB8AC3E}">
        <p14:creationId xmlns:p14="http://schemas.microsoft.com/office/powerpoint/2010/main" val="34007190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Transition planning</a:t>
            </a:r>
            <a:endParaRPr lang="en-US" dirty="0"/>
          </a:p>
        </p:txBody>
      </p:sp>
      <p:sp>
        <p:nvSpPr>
          <p:cNvPr id="3" name="Content Placeholder 2"/>
          <p:cNvSpPr>
            <a:spLocks noGrp="1"/>
          </p:cNvSpPr>
          <p:nvPr>
            <p:ph idx="1"/>
          </p:nvPr>
        </p:nvSpPr>
        <p:spPr/>
        <p:txBody>
          <a:bodyPr>
            <a:normAutofit fontScale="92500" lnSpcReduction="20000"/>
          </a:bodyPr>
          <a:lstStyle/>
          <a:p>
            <a:r>
              <a:rPr lang="en-US" sz="2000" b="0" dirty="0"/>
              <a:t>Planning for transition must be based on your student’s strengths, preferences, interests, and needs, must </a:t>
            </a:r>
            <a:r>
              <a:rPr lang="en-US" sz="2000" b="0" u="sng" dirty="0"/>
              <a:t>begin when your student is 14</a:t>
            </a:r>
            <a:r>
              <a:rPr lang="en-US" sz="2000" b="0" dirty="0"/>
              <a:t>, and must be discussed each year at a Team meeting. </a:t>
            </a:r>
            <a:endParaRPr lang="en-US" sz="2000" b="0" dirty="0" smtClean="0"/>
          </a:p>
          <a:p>
            <a:r>
              <a:rPr lang="en-US" sz="2000" b="0" dirty="0" smtClean="0"/>
              <a:t>The </a:t>
            </a:r>
            <a:r>
              <a:rPr lang="en-US" sz="2000" b="0" dirty="0"/>
              <a:t>school district must </a:t>
            </a:r>
            <a:r>
              <a:rPr lang="en-US" sz="2000" b="0" u="sng" dirty="0"/>
              <a:t>discuss your student’s transition needs with you and your student</a:t>
            </a:r>
            <a:r>
              <a:rPr lang="en-US" sz="2000" b="0" dirty="0"/>
              <a:t> and must consider the goals for your student after he or she completes school by graduating with a regular high school diploma or reaching the age of 22. </a:t>
            </a:r>
            <a:endParaRPr lang="en-US" sz="2000" b="0" dirty="0" smtClean="0"/>
          </a:p>
          <a:p>
            <a:r>
              <a:rPr lang="en-US" sz="2000" b="0" dirty="0" smtClean="0"/>
              <a:t>School </a:t>
            </a:r>
            <a:r>
              <a:rPr lang="en-US" sz="2000" b="0" dirty="0"/>
              <a:t>districts must use the </a:t>
            </a:r>
            <a:r>
              <a:rPr lang="en-US" sz="2000" b="0" u="sng" dirty="0">
                <a:hlinkClick r:id="rId2"/>
              </a:rPr>
              <a:t>Transition Planning </a:t>
            </a:r>
            <a:r>
              <a:rPr lang="en-US" sz="2000" b="0" u="sng" dirty="0" smtClean="0">
                <a:hlinkClick r:id="rId2"/>
              </a:rPr>
              <a:t>Form</a:t>
            </a:r>
            <a:r>
              <a:rPr lang="en-US" sz="2000" b="0" u="sng" dirty="0" smtClean="0"/>
              <a:t> (TPF)</a:t>
            </a:r>
            <a:r>
              <a:rPr lang="en-US" sz="2000" b="0" dirty="0" smtClean="0"/>
              <a:t> </a:t>
            </a:r>
            <a:r>
              <a:rPr lang="en-US" sz="2000" b="0" dirty="0"/>
              <a:t>to record the results of this annual discussion. </a:t>
            </a:r>
            <a:endParaRPr lang="en-US" sz="2000" b="0" dirty="0" smtClean="0"/>
          </a:p>
          <a:p>
            <a:r>
              <a:rPr lang="en-US" sz="2000" b="0" dirty="0" smtClean="0"/>
              <a:t>The </a:t>
            </a:r>
            <a:r>
              <a:rPr lang="en-US" sz="2000" b="0" dirty="0"/>
              <a:t>student’s IEP must include measurable post-secondary transition goals, objectives and services based upon an appropriate assessment of his or her disability and transition needs.</a:t>
            </a:r>
          </a:p>
          <a:p>
            <a:pPr marL="68580" indent="0">
              <a:buNone/>
            </a:pPr>
            <a:r>
              <a:rPr lang="en-US" b="0" dirty="0"/>
              <a:t>  </a:t>
            </a:r>
          </a:p>
        </p:txBody>
      </p:sp>
    </p:spTree>
    <p:extLst>
      <p:ext uri="{BB962C8B-B14F-4D97-AF65-F5344CB8AC3E}">
        <p14:creationId xmlns:p14="http://schemas.microsoft.com/office/powerpoint/2010/main" val="3831896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Special Education</a:t>
            </a:r>
            <a:endParaRPr lang="en-US" dirty="0"/>
          </a:p>
        </p:txBody>
      </p:sp>
      <p:sp>
        <p:nvSpPr>
          <p:cNvPr id="3" name="Content Placeholder 2"/>
          <p:cNvSpPr>
            <a:spLocks noGrp="1"/>
          </p:cNvSpPr>
          <p:nvPr>
            <p:ph idx="1"/>
          </p:nvPr>
        </p:nvSpPr>
        <p:spPr/>
        <p:txBody>
          <a:bodyPr>
            <a:noAutofit/>
          </a:bodyPr>
          <a:lstStyle/>
          <a:p>
            <a:r>
              <a:rPr lang="en-US" sz="2400" b="0" dirty="0" smtClean="0"/>
              <a:t>Special education is a </a:t>
            </a:r>
            <a:r>
              <a:rPr lang="en-US" sz="2400" i="1" dirty="0" smtClean="0"/>
              <a:t>partnership </a:t>
            </a:r>
            <a:r>
              <a:rPr lang="en-US" sz="2400" b="0" dirty="0" smtClean="0"/>
              <a:t>of family and school.</a:t>
            </a:r>
          </a:p>
          <a:p>
            <a:endParaRPr lang="en-US" sz="2400" b="0" dirty="0" smtClean="0"/>
          </a:p>
          <a:p>
            <a:r>
              <a:rPr lang="en-US" sz="2400" b="0" dirty="0" smtClean="0"/>
              <a:t>The goal of this </a:t>
            </a:r>
            <a:r>
              <a:rPr lang="en-US" sz="2400" i="1" dirty="0" smtClean="0"/>
              <a:t>collaboration</a:t>
            </a:r>
            <a:r>
              <a:rPr lang="en-US" sz="2400" b="0" dirty="0"/>
              <a:t> </a:t>
            </a:r>
            <a:r>
              <a:rPr lang="en-US" sz="2400" b="0" dirty="0" smtClean="0"/>
              <a:t>is providing services to </a:t>
            </a:r>
            <a:r>
              <a:rPr lang="en-US" sz="2400" i="1" dirty="0" smtClean="0"/>
              <a:t>address </a:t>
            </a:r>
            <a:r>
              <a:rPr lang="en-US" sz="2400" b="0" dirty="0" smtClean="0"/>
              <a:t>the </a:t>
            </a:r>
            <a:r>
              <a:rPr lang="en-US" sz="2400" i="1" dirty="0" smtClean="0"/>
              <a:t>needs </a:t>
            </a:r>
            <a:r>
              <a:rPr lang="en-US" sz="2400" b="0" dirty="0" smtClean="0"/>
              <a:t>of the student in the Least Restrictive Environment</a:t>
            </a:r>
          </a:p>
          <a:p>
            <a:endParaRPr lang="en-US" sz="2400" b="0" dirty="0" smtClean="0"/>
          </a:p>
          <a:p>
            <a:r>
              <a:rPr lang="en-US" sz="2400" b="0" dirty="0" smtClean="0"/>
              <a:t>This collaboration is most effective in the context of an environment of mutual respect and positive communication</a:t>
            </a:r>
            <a:endParaRPr lang="en-US" sz="2400" b="0" dirty="0"/>
          </a:p>
        </p:txBody>
      </p:sp>
    </p:spTree>
    <p:extLst>
      <p:ext uri="{BB962C8B-B14F-4D97-AF65-F5344CB8AC3E}">
        <p14:creationId xmlns:p14="http://schemas.microsoft.com/office/powerpoint/2010/main" val="34502780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en-US" dirty="0" smtClean="0"/>
              <a:t>Discipline for students with disabilities</a:t>
            </a:r>
            <a:endParaRPr lang="en-US" dirty="0"/>
          </a:p>
        </p:txBody>
      </p:sp>
      <p:sp>
        <p:nvSpPr>
          <p:cNvPr id="3" name="Content Placeholder 2"/>
          <p:cNvSpPr>
            <a:spLocks noGrp="1"/>
          </p:cNvSpPr>
          <p:nvPr>
            <p:ph idx="1"/>
          </p:nvPr>
        </p:nvSpPr>
        <p:spPr/>
        <p:txBody>
          <a:bodyPr>
            <a:normAutofit fontScale="85000" lnSpcReduction="10000"/>
          </a:bodyPr>
          <a:lstStyle/>
          <a:p>
            <a:pPr>
              <a:buFont typeface="+mj-lt"/>
              <a:buAutoNum type="arabicPeriod"/>
            </a:pPr>
            <a:r>
              <a:rPr lang="en-US" sz="2000" b="0" dirty="0" smtClean="0"/>
              <a:t>Schools </a:t>
            </a:r>
            <a:r>
              <a:rPr lang="en-US" sz="2000" b="0" dirty="0"/>
              <a:t>are expected, and high schools are required, to </a:t>
            </a:r>
            <a:r>
              <a:rPr lang="en-US" sz="2000" dirty="0"/>
              <a:t>publish their rules of conduct </a:t>
            </a:r>
            <a:r>
              <a:rPr lang="en-US" sz="2000" b="0" dirty="0"/>
              <a:t>so that students know how they are expected to behave</a:t>
            </a:r>
            <a:r>
              <a:rPr lang="en-US" sz="2000" b="0" dirty="0" smtClean="0"/>
              <a:t>.</a:t>
            </a:r>
          </a:p>
          <a:p>
            <a:pPr>
              <a:buFont typeface="+mj-lt"/>
              <a:buAutoNum type="arabicPeriod"/>
            </a:pPr>
            <a:r>
              <a:rPr lang="en-US" sz="2000" b="0" dirty="0" smtClean="0"/>
              <a:t>Any </a:t>
            </a:r>
            <a:r>
              <a:rPr lang="en-US" sz="2000" b="0" dirty="0"/>
              <a:t>student may be suspended or removed from school for disciplinary reasons for a short time, which is no more than 10 days. Before any removal or suspension the student must be </a:t>
            </a:r>
            <a:r>
              <a:rPr lang="en-US" sz="2000" dirty="0" smtClean="0"/>
              <a:t>informed</a:t>
            </a:r>
            <a:r>
              <a:rPr lang="en-US" sz="2000" b="0" dirty="0" smtClean="0"/>
              <a:t>  about </a:t>
            </a:r>
            <a:r>
              <a:rPr lang="en-US" sz="2000" b="0" u="sng" dirty="0" smtClean="0"/>
              <a:t>what</a:t>
            </a:r>
            <a:r>
              <a:rPr lang="en-US" sz="2000" b="0" dirty="0" smtClean="0"/>
              <a:t> </a:t>
            </a:r>
            <a:r>
              <a:rPr lang="en-US" sz="2000" b="0" dirty="0"/>
              <a:t>he or she is </a:t>
            </a:r>
            <a:r>
              <a:rPr lang="en-US" sz="2000" b="0" u="sng" dirty="0"/>
              <a:t>accused of </a:t>
            </a:r>
            <a:r>
              <a:rPr lang="en-US" sz="2000" b="0" dirty="0"/>
              <a:t>having done and must be given a </a:t>
            </a:r>
            <a:r>
              <a:rPr lang="en-US" sz="2000" b="0" u="sng" dirty="0"/>
              <a:t>chance to tell</a:t>
            </a:r>
            <a:r>
              <a:rPr lang="en-US" sz="2000" b="0" dirty="0"/>
              <a:t> his or her </a:t>
            </a:r>
            <a:r>
              <a:rPr lang="en-US" sz="2000" b="0" u="sng" dirty="0"/>
              <a:t>side</a:t>
            </a:r>
            <a:r>
              <a:rPr lang="en-US" sz="2000" b="0" dirty="0"/>
              <a:t> of the story. </a:t>
            </a:r>
            <a:endParaRPr lang="en-US" sz="2000" b="0" dirty="0" smtClean="0"/>
          </a:p>
          <a:p>
            <a:pPr>
              <a:buFont typeface="+mj-lt"/>
              <a:buAutoNum type="arabicPeriod"/>
            </a:pPr>
            <a:r>
              <a:rPr lang="en-US" sz="2100" b="0" dirty="0" smtClean="0"/>
              <a:t>During </a:t>
            </a:r>
            <a:r>
              <a:rPr lang="en-US" sz="2100" b="0" dirty="0"/>
              <a:t>a short disciplinary removal, the school is not required to provide instruction to a disabled student unless it is does so for non-disabled students. Once a student with a disability has been r</a:t>
            </a:r>
            <a:r>
              <a:rPr lang="en-US" sz="2100" b="0" u="sng" dirty="0"/>
              <a:t>emoved</a:t>
            </a:r>
            <a:r>
              <a:rPr lang="en-US" sz="2100" b="0" dirty="0"/>
              <a:t> from the school placement for </a:t>
            </a:r>
            <a:r>
              <a:rPr lang="en-US" sz="2100" b="0" u="sng" dirty="0"/>
              <a:t>more than 10 </a:t>
            </a:r>
            <a:r>
              <a:rPr lang="en-US" sz="2100" b="0" dirty="0"/>
              <a:t>cumulative days during the school year the student must </a:t>
            </a:r>
            <a:r>
              <a:rPr lang="en-US" sz="2100" b="0" u="sng" dirty="0"/>
              <a:t>receive educational services </a:t>
            </a:r>
            <a:r>
              <a:rPr lang="en-US" sz="2100" b="0" dirty="0"/>
              <a:t>that will allow the student to continue to participate in the general education curriculum and to progress toward the goals set out in his or her IEP</a:t>
            </a:r>
          </a:p>
        </p:txBody>
      </p:sp>
    </p:spTree>
    <p:extLst>
      <p:ext uri="{BB962C8B-B14F-4D97-AF65-F5344CB8AC3E}">
        <p14:creationId xmlns:p14="http://schemas.microsoft.com/office/powerpoint/2010/main" val="18026080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Discipline (continued)</a:t>
            </a:r>
            <a:endParaRPr lang="en-US" dirty="0"/>
          </a:p>
        </p:txBody>
      </p:sp>
      <p:sp>
        <p:nvSpPr>
          <p:cNvPr id="3" name="Content Placeholder 2"/>
          <p:cNvSpPr>
            <a:spLocks noGrp="1"/>
          </p:cNvSpPr>
          <p:nvPr>
            <p:ph idx="1"/>
          </p:nvPr>
        </p:nvSpPr>
        <p:spPr/>
        <p:txBody>
          <a:bodyPr>
            <a:normAutofit fontScale="92500" lnSpcReduction="20000"/>
          </a:bodyPr>
          <a:lstStyle/>
          <a:p>
            <a:pPr>
              <a:buFont typeface="Arial" panose="020B0604020202020204" pitchFamily="34" charset="0"/>
              <a:buChar char="•"/>
            </a:pPr>
            <a:r>
              <a:rPr lang="en-US" b="0" dirty="0" smtClean="0"/>
              <a:t>If </a:t>
            </a:r>
            <a:r>
              <a:rPr lang="en-US" b="0" dirty="0"/>
              <a:t>a student is removed for disciplinary reasons </a:t>
            </a:r>
            <a:r>
              <a:rPr lang="en-US" b="0" u="sng" dirty="0"/>
              <a:t>for more than a total of 10 </a:t>
            </a:r>
            <a:r>
              <a:rPr lang="en-US" b="0" dirty="0"/>
              <a:t>days in any school year </a:t>
            </a:r>
            <a:r>
              <a:rPr lang="en-US" b="0" dirty="0" smtClean="0"/>
              <a:t>, the district must hold a </a:t>
            </a:r>
            <a:r>
              <a:rPr lang="en-US" dirty="0" smtClean="0"/>
              <a:t>Manifestation Determination </a:t>
            </a:r>
            <a:r>
              <a:rPr lang="en-US" b="0" dirty="0" smtClean="0"/>
              <a:t>meeting to determine </a:t>
            </a:r>
            <a:r>
              <a:rPr lang="en-US" b="0" dirty="0"/>
              <a:t>if the misbehavior was caused by or had a direct relationship to the student’s disability, or was the direct result of the school’s failure to provide the services required by the student’s IEP. </a:t>
            </a:r>
            <a:endParaRPr lang="en-US" b="0" dirty="0" smtClean="0"/>
          </a:p>
          <a:p>
            <a:pPr>
              <a:buFont typeface="Arial" panose="020B0604020202020204" pitchFamily="34" charset="0"/>
              <a:buChar char="•"/>
            </a:pPr>
            <a:r>
              <a:rPr lang="en-US" b="0" dirty="0"/>
              <a:t>If the team determines that the student’s behavior </a:t>
            </a:r>
            <a:r>
              <a:rPr lang="en-US" b="0" i="1" dirty="0"/>
              <a:t>was </a:t>
            </a:r>
            <a:r>
              <a:rPr lang="en-US" b="0" i="1" u="sng" dirty="0"/>
              <a:t>not</a:t>
            </a:r>
            <a:r>
              <a:rPr lang="en-US" b="0" u="sng" dirty="0"/>
              <a:t> caused </a:t>
            </a:r>
            <a:r>
              <a:rPr lang="en-US" b="0" dirty="0"/>
              <a:t>by or directly related to the student’s disability or the failure to properly implement the IEP, then a student with a disability can be </a:t>
            </a:r>
            <a:r>
              <a:rPr lang="en-US" b="0" u="sng" dirty="0"/>
              <a:t>disciplined in the same manner </a:t>
            </a:r>
            <a:r>
              <a:rPr lang="en-US" b="0" dirty="0"/>
              <a:t>and for the same length of time as other students are disciplined for the same offense. </a:t>
            </a:r>
          </a:p>
          <a:p>
            <a:pPr>
              <a:buFont typeface="Arial" panose="020B0604020202020204" pitchFamily="34" charset="0"/>
              <a:buChar char="•"/>
            </a:pPr>
            <a:r>
              <a:rPr lang="en-US" b="0" dirty="0"/>
              <a:t>If the Team determines that the student’s behavior </a:t>
            </a:r>
            <a:r>
              <a:rPr lang="en-US" b="0" i="1" u="sng" dirty="0"/>
              <a:t>was</a:t>
            </a:r>
            <a:r>
              <a:rPr lang="en-US" b="0" u="sng" dirty="0"/>
              <a:t> caused </a:t>
            </a:r>
            <a:r>
              <a:rPr lang="en-US" b="0" dirty="0"/>
              <a:t>by or directly related to the student’s disability or the failure to properly implement the IEP, then the student must be </a:t>
            </a:r>
            <a:r>
              <a:rPr lang="en-US" b="0" u="sng" dirty="0"/>
              <a:t>returned to </a:t>
            </a:r>
            <a:r>
              <a:rPr lang="en-US" b="0" dirty="0"/>
              <a:t>the last approved IEP </a:t>
            </a:r>
            <a:r>
              <a:rPr lang="en-US" b="0" u="sng" dirty="0" smtClean="0"/>
              <a:t>placement</a:t>
            </a:r>
          </a:p>
          <a:p>
            <a:pPr>
              <a:buFont typeface="Arial" panose="020B0604020202020204" pitchFamily="34" charset="0"/>
              <a:buChar char="•"/>
            </a:pPr>
            <a:r>
              <a:rPr lang="en-US" b="0" dirty="0" smtClean="0"/>
              <a:t>The Team must also </a:t>
            </a:r>
            <a:r>
              <a:rPr lang="en-US" b="0" u="sng" dirty="0" smtClean="0"/>
              <a:t>conduct a Functional Behavior Assessment </a:t>
            </a:r>
            <a:r>
              <a:rPr lang="en-US" b="0" dirty="0" smtClean="0"/>
              <a:t>.  </a:t>
            </a:r>
            <a:r>
              <a:rPr lang="en-US" b="0" dirty="0"/>
              <a:t>A functional behavioral assessment or FBA is a comprehensive assessment of behavior that provides the IEP Team with information about the student’s behavior and identifies behavioral intervention services and program modifications that are designed to address the behavioral violation so it does not recur. </a:t>
            </a:r>
          </a:p>
        </p:txBody>
      </p:sp>
    </p:spTree>
    <p:extLst>
      <p:ext uri="{BB962C8B-B14F-4D97-AF65-F5344CB8AC3E}">
        <p14:creationId xmlns:p14="http://schemas.microsoft.com/office/powerpoint/2010/main" val="23843726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IMPLICIT RIGHTS</a:t>
            </a:r>
            <a:endParaRPr lang="en-US" dirty="0"/>
          </a:p>
        </p:txBody>
      </p:sp>
      <p:sp>
        <p:nvSpPr>
          <p:cNvPr id="3" name="Content Placeholder 2"/>
          <p:cNvSpPr>
            <a:spLocks noGrp="1"/>
          </p:cNvSpPr>
          <p:nvPr>
            <p:ph idx="1"/>
          </p:nvPr>
        </p:nvSpPr>
        <p:spPr>
          <a:xfrm>
            <a:off x="685800" y="916577"/>
            <a:ext cx="7520940" cy="3579849"/>
          </a:xfrm>
        </p:spPr>
        <p:txBody>
          <a:bodyPr>
            <a:normAutofit/>
          </a:bodyPr>
          <a:lstStyle/>
          <a:p>
            <a:pPr marL="0" indent="0">
              <a:buNone/>
            </a:pPr>
            <a:r>
              <a:rPr lang="en-US" sz="2000" b="0" dirty="0" smtClean="0"/>
              <a:t>Implicit Parental Rights include</a:t>
            </a:r>
            <a:endParaRPr lang="en-US" sz="2000" b="0" dirty="0"/>
          </a:p>
          <a:p>
            <a:pPr marL="285750" indent="-285750">
              <a:buFont typeface="Arial" panose="020B0604020202020204" pitchFamily="34" charset="0"/>
              <a:buChar char="•"/>
            </a:pPr>
            <a:r>
              <a:rPr lang="en-US" sz="2000" b="0" dirty="0" smtClean="0"/>
              <a:t>Being treated in a </a:t>
            </a:r>
            <a:r>
              <a:rPr lang="en-US" sz="2000" b="0" u="sng" dirty="0" smtClean="0"/>
              <a:t>respectfu</a:t>
            </a:r>
            <a:r>
              <a:rPr lang="en-US" sz="2000" b="0" dirty="0" smtClean="0"/>
              <a:t>l manner, and treating others respectfully.</a:t>
            </a:r>
          </a:p>
          <a:p>
            <a:pPr marL="285750" indent="-285750">
              <a:buFont typeface="Arial" panose="020B0604020202020204" pitchFamily="34" charset="0"/>
              <a:buChar char="•"/>
            </a:pPr>
            <a:r>
              <a:rPr lang="en-US" sz="2000" b="0" dirty="0" smtClean="0"/>
              <a:t>Communication that includes </a:t>
            </a:r>
            <a:r>
              <a:rPr lang="en-US" sz="2000" b="0" u="sng" dirty="0" smtClean="0"/>
              <a:t>acknowledgement</a:t>
            </a:r>
            <a:r>
              <a:rPr lang="en-US" sz="2000" b="0" dirty="0" smtClean="0"/>
              <a:t> of a request, especially when the response may require research</a:t>
            </a:r>
          </a:p>
          <a:p>
            <a:pPr marL="285750" indent="-285750">
              <a:buFont typeface="Arial" panose="020B0604020202020204" pitchFamily="34" charset="0"/>
              <a:buChar char="•"/>
            </a:pPr>
            <a:r>
              <a:rPr lang="en-US" sz="2000" b="0" dirty="0" smtClean="0"/>
              <a:t>Receiving documents that are </a:t>
            </a:r>
            <a:r>
              <a:rPr lang="en-US" sz="2000" b="0" u="sng" dirty="0" smtClean="0"/>
              <a:t>clear</a:t>
            </a:r>
            <a:r>
              <a:rPr lang="en-US" sz="2000" b="0" dirty="0" smtClean="0"/>
              <a:t> and jargon-free, and in your primary language.</a:t>
            </a:r>
          </a:p>
          <a:p>
            <a:pPr marL="285750" indent="-285750">
              <a:buFont typeface="Arial" panose="020B0604020202020204" pitchFamily="34" charset="0"/>
              <a:buChar char="•"/>
            </a:pPr>
            <a:r>
              <a:rPr lang="en-US" sz="2000" b="0" dirty="0" smtClean="0"/>
              <a:t>Experiencing </a:t>
            </a:r>
            <a:r>
              <a:rPr lang="en-US" sz="2000" b="0" u="sng" dirty="0" smtClean="0"/>
              <a:t>professionalism</a:t>
            </a:r>
            <a:r>
              <a:rPr lang="en-US" sz="2000" b="0" dirty="0" smtClean="0"/>
              <a:t> in all aspects of the meeting and evaluation process, even if there is an agreement to disagree</a:t>
            </a:r>
          </a:p>
          <a:p>
            <a:pPr marL="285750" indent="-285750">
              <a:buFont typeface="Arial" panose="020B0604020202020204" pitchFamily="34" charset="0"/>
              <a:buChar char="•"/>
            </a:pPr>
            <a:r>
              <a:rPr lang="en-US" sz="2000" b="0" dirty="0" smtClean="0"/>
              <a:t>A process that has the </a:t>
            </a:r>
            <a:r>
              <a:rPr lang="en-US" sz="2000" b="0" u="sng" dirty="0" smtClean="0"/>
              <a:t>needs of the student</a:t>
            </a:r>
            <a:r>
              <a:rPr lang="en-US" sz="2000" b="0" dirty="0" smtClean="0"/>
              <a:t> at its very core</a:t>
            </a:r>
            <a:endParaRPr lang="en-US" sz="2000" b="0" dirty="0"/>
          </a:p>
        </p:txBody>
      </p:sp>
    </p:spTree>
    <p:extLst>
      <p:ext uri="{BB962C8B-B14F-4D97-AF65-F5344CB8AC3E}">
        <p14:creationId xmlns:p14="http://schemas.microsoft.com/office/powerpoint/2010/main" val="12422410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TRANSPORTATION</a:t>
            </a:r>
            <a:endParaRPr lang="en-US" dirty="0"/>
          </a:p>
        </p:txBody>
      </p:sp>
      <p:sp>
        <p:nvSpPr>
          <p:cNvPr id="3" name="Content Placeholder 2"/>
          <p:cNvSpPr>
            <a:spLocks noGrp="1"/>
          </p:cNvSpPr>
          <p:nvPr>
            <p:ph idx="1"/>
          </p:nvPr>
        </p:nvSpPr>
        <p:spPr/>
        <p:txBody>
          <a:bodyPr>
            <a:normAutofit/>
          </a:bodyPr>
          <a:lstStyle/>
          <a:p>
            <a:r>
              <a:rPr lang="en-US" b="0" dirty="0"/>
              <a:t> </a:t>
            </a:r>
            <a:r>
              <a:rPr lang="en-US" sz="2000" b="0" dirty="0"/>
              <a:t>If the student does not require transportation as a result of his or her disability, then transportation shall be provided </a:t>
            </a:r>
            <a:r>
              <a:rPr lang="en-US" sz="2000" dirty="0"/>
              <a:t>in the same manner as it would be provided for a student without disabilities</a:t>
            </a:r>
            <a:r>
              <a:rPr lang="en-US" sz="2000" b="0" dirty="0"/>
              <a:t>. In such case, the IEP shall note that the student receives regular </a:t>
            </a:r>
            <a:r>
              <a:rPr lang="en-US" sz="2000" b="0" dirty="0" smtClean="0"/>
              <a:t>transportation if </a:t>
            </a:r>
            <a:r>
              <a:rPr lang="en-US" sz="2000" b="0" dirty="0"/>
              <a:t>the school district provides transportation to similarly situated students without </a:t>
            </a:r>
            <a:r>
              <a:rPr lang="en-US" sz="2000" b="0" dirty="0" smtClean="0"/>
              <a:t>disabilities.</a:t>
            </a:r>
            <a:endParaRPr lang="en-US" sz="2000" b="0" dirty="0"/>
          </a:p>
          <a:p>
            <a:r>
              <a:rPr lang="en-US" sz="2000" b="0" dirty="0"/>
              <a:t>If </a:t>
            </a:r>
            <a:r>
              <a:rPr lang="en-US" sz="2000" b="0" dirty="0" smtClean="0"/>
              <a:t>the </a:t>
            </a:r>
            <a:r>
              <a:rPr lang="en-US" sz="2000" b="0" dirty="0"/>
              <a:t>student is placed </a:t>
            </a:r>
            <a:r>
              <a:rPr lang="en-US" sz="2000" b="0" dirty="0" smtClean="0"/>
              <a:t>in </a:t>
            </a:r>
            <a:r>
              <a:rPr lang="en-US" sz="2000" b="0" dirty="0"/>
              <a:t>a program located at a school other than the school the student would have attended if not eligible for special education, the student is entitled to receive transportation services to such program.</a:t>
            </a:r>
          </a:p>
          <a:p>
            <a:endParaRPr lang="en-US" sz="2000" dirty="0"/>
          </a:p>
        </p:txBody>
      </p:sp>
    </p:spTree>
    <p:extLst>
      <p:ext uri="{BB962C8B-B14F-4D97-AF65-F5344CB8AC3E}">
        <p14:creationId xmlns:p14="http://schemas.microsoft.com/office/powerpoint/2010/main" val="30799878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One hour limit</a:t>
            </a:r>
            <a:endParaRPr lang="en-US" dirty="0"/>
          </a:p>
        </p:txBody>
      </p:sp>
      <p:sp>
        <p:nvSpPr>
          <p:cNvPr id="3" name="Content Placeholder 2"/>
          <p:cNvSpPr>
            <a:spLocks noGrp="1"/>
          </p:cNvSpPr>
          <p:nvPr>
            <p:ph idx="1"/>
          </p:nvPr>
        </p:nvSpPr>
        <p:spPr>
          <a:xfrm>
            <a:off x="609600" y="914400"/>
            <a:ext cx="7734300" cy="3766077"/>
          </a:xfrm>
        </p:spPr>
        <p:txBody>
          <a:bodyPr>
            <a:noAutofit/>
          </a:bodyPr>
          <a:lstStyle/>
          <a:p>
            <a:pPr>
              <a:buFont typeface="Arial" panose="020B0604020202020204" pitchFamily="34" charset="0"/>
              <a:buChar char="•"/>
            </a:pPr>
            <a:r>
              <a:rPr lang="en-US" sz="2400" b="0" dirty="0" smtClean="0"/>
              <a:t>If the student is attending school away from the District, the parent must sign off acknowledgement if the duration of the commute can ever exceed one hour</a:t>
            </a:r>
            <a:endParaRPr lang="en-US" sz="2400" b="0" dirty="0"/>
          </a:p>
          <a:p>
            <a:pPr>
              <a:buFont typeface="Arial" panose="020B0604020202020204" pitchFamily="34" charset="0"/>
              <a:buChar char="•"/>
            </a:pPr>
            <a:r>
              <a:rPr lang="en-US" sz="2400" b="0" dirty="0" smtClean="0"/>
              <a:t>Transportation is considered a “related service” that is provided in order for the student to access education</a:t>
            </a:r>
          </a:p>
          <a:p>
            <a:pPr>
              <a:buFont typeface="Arial" panose="020B0604020202020204" pitchFamily="34" charset="0"/>
              <a:buChar char="•"/>
            </a:pPr>
            <a:r>
              <a:rPr lang="en-US" sz="2400" b="0" dirty="0" smtClean="0"/>
              <a:t>Family always has the right to provide transportation and be reimbursed, or to work with the rest of the Team to determine a closer placement which meets the student’s needs.</a:t>
            </a:r>
            <a:endParaRPr lang="en-US" sz="2400" b="0" dirty="0"/>
          </a:p>
        </p:txBody>
      </p:sp>
    </p:spTree>
    <p:extLst>
      <p:ext uri="{BB962C8B-B14F-4D97-AF65-F5344CB8AC3E}">
        <p14:creationId xmlns:p14="http://schemas.microsoft.com/office/powerpoint/2010/main" val="18130239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Important Concepts in Special Education</a:t>
            </a:r>
            <a:endParaRPr lang="en-US" dirty="0"/>
          </a:p>
        </p:txBody>
      </p:sp>
      <p:sp>
        <p:nvSpPr>
          <p:cNvPr id="3" name="Content Placeholder 2"/>
          <p:cNvSpPr>
            <a:spLocks noGrp="1"/>
          </p:cNvSpPr>
          <p:nvPr>
            <p:ph idx="4294967295"/>
          </p:nvPr>
        </p:nvSpPr>
        <p:spPr>
          <a:xfrm>
            <a:off x="1622425" y="1100138"/>
            <a:ext cx="7521575" cy="3579812"/>
          </a:xfrm>
        </p:spPr>
        <p:txBody>
          <a:bodyPr>
            <a:normAutofit fontScale="77500" lnSpcReduction="20000"/>
          </a:bodyPr>
          <a:lstStyle/>
          <a:p>
            <a:pPr marL="0" lvl="1" indent="0">
              <a:buNone/>
            </a:pPr>
            <a:endParaRPr lang="en-US" dirty="0" smtClean="0"/>
          </a:p>
          <a:p>
            <a:pPr>
              <a:buFont typeface="Arial" panose="020B0604020202020204" pitchFamily="34" charset="0"/>
              <a:buChar char="•"/>
            </a:pPr>
            <a:r>
              <a:rPr lang="en-US" sz="1900" b="0" u="sng" dirty="0" smtClean="0"/>
              <a:t>L</a:t>
            </a:r>
            <a:r>
              <a:rPr lang="en-US" sz="1900" b="0" dirty="0" smtClean="0"/>
              <a:t>east </a:t>
            </a:r>
            <a:r>
              <a:rPr lang="en-US" sz="1900" b="0" u="sng" dirty="0" smtClean="0"/>
              <a:t>R</a:t>
            </a:r>
            <a:r>
              <a:rPr lang="en-US" sz="1900" b="0" dirty="0" smtClean="0"/>
              <a:t>estrictive </a:t>
            </a:r>
            <a:r>
              <a:rPr lang="en-US" sz="1900" b="0" u="sng" dirty="0" smtClean="0"/>
              <a:t>E</a:t>
            </a:r>
            <a:r>
              <a:rPr lang="en-US" sz="1900" b="0" dirty="0" smtClean="0"/>
              <a:t>nvironment</a:t>
            </a:r>
          </a:p>
          <a:p>
            <a:pPr marL="0" indent="0"/>
            <a:endParaRPr lang="en-US" sz="1900" b="0" dirty="0" smtClean="0"/>
          </a:p>
          <a:p>
            <a:pPr>
              <a:buFont typeface="Arial" panose="020B0604020202020204" pitchFamily="34" charset="0"/>
              <a:buChar char="•"/>
            </a:pPr>
            <a:r>
              <a:rPr lang="en-US" sz="1900" b="0" dirty="0" smtClean="0"/>
              <a:t>Data-driven and evidence –based</a:t>
            </a:r>
          </a:p>
          <a:p>
            <a:pPr marL="0" indent="0"/>
            <a:endParaRPr lang="en-US" sz="1900" b="0" dirty="0" smtClean="0"/>
          </a:p>
          <a:p>
            <a:pPr>
              <a:buFont typeface="Arial" panose="020B0604020202020204" pitchFamily="34" charset="0"/>
              <a:buChar char="•"/>
            </a:pPr>
            <a:r>
              <a:rPr lang="en-US" sz="1900" b="0" dirty="0" smtClean="0"/>
              <a:t>Maximizing use of strengths</a:t>
            </a:r>
          </a:p>
          <a:p>
            <a:pPr>
              <a:buFont typeface="Arial" panose="020B0604020202020204" pitchFamily="34" charset="0"/>
              <a:buChar char="•"/>
            </a:pPr>
            <a:endParaRPr lang="en-US" sz="1900" b="0" dirty="0"/>
          </a:p>
          <a:p>
            <a:pPr>
              <a:buFont typeface="Arial" panose="020B0604020202020204" pitchFamily="34" charset="0"/>
              <a:buChar char="•"/>
            </a:pPr>
            <a:r>
              <a:rPr lang="en-US" sz="1900" b="0" dirty="0" smtClean="0"/>
              <a:t>Goals </a:t>
            </a:r>
            <a:r>
              <a:rPr lang="en-US" sz="1900" dirty="0" smtClean="0"/>
              <a:t>appropriately ambitious </a:t>
            </a:r>
            <a:r>
              <a:rPr lang="en-US" sz="1900" b="0" dirty="0" smtClean="0"/>
              <a:t>in relation to student need, offering opportunities to meet </a:t>
            </a:r>
            <a:r>
              <a:rPr lang="en-US" sz="1900" dirty="0" smtClean="0"/>
              <a:t>challenging objectives</a:t>
            </a:r>
          </a:p>
          <a:p>
            <a:pPr>
              <a:buFont typeface="Arial" panose="020B0604020202020204" pitchFamily="34" charset="0"/>
              <a:buChar char="•"/>
            </a:pPr>
            <a:endParaRPr lang="en-US" sz="1900" b="0" dirty="0" smtClean="0"/>
          </a:p>
          <a:p>
            <a:pPr>
              <a:buFont typeface="Arial" panose="020B0604020202020204" pitchFamily="34" charset="0"/>
              <a:buChar char="•"/>
            </a:pPr>
            <a:r>
              <a:rPr lang="en-US" sz="1900" b="0" dirty="0" smtClean="0"/>
              <a:t>Transfer of skills to “real-life”</a:t>
            </a:r>
          </a:p>
          <a:p>
            <a:pPr marL="0" indent="0"/>
            <a:endParaRPr lang="en-US" sz="1900" b="0" dirty="0" smtClean="0"/>
          </a:p>
          <a:p>
            <a:pPr>
              <a:buFont typeface="Arial" panose="020B0604020202020204" pitchFamily="34" charset="0"/>
              <a:buChar char="•"/>
            </a:pPr>
            <a:r>
              <a:rPr lang="en-US" sz="1900" b="0" dirty="0" smtClean="0"/>
              <a:t>Ultimate goals: increased </a:t>
            </a:r>
            <a:r>
              <a:rPr lang="en-US" sz="1900" b="0" u="sng" dirty="0" smtClean="0"/>
              <a:t>independence</a:t>
            </a:r>
            <a:r>
              <a:rPr lang="en-US" sz="1900" b="0" dirty="0" smtClean="0"/>
              <a:t> and </a:t>
            </a:r>
            <a:r>
              <a:rPr lang="en-US" sz="1900" b="0" u="sng" dirty="0" smtClean="0"/>
              <a:t>self-advocacy </a:t>
            </a:r>
            <a:r>
              <a:rPr lang="en-US" sz="1900" b="0" dirty="0" smtClean="0"/>
              <a:t>both now and post- 22</a:t>
            </a:r>
            <a:endParaRPr lang="en-US" sz="1900" b="0" dirty="0"/>
          </a:p>
        </p:txBody>
      </p:sp>
    </p:spTree>
    <p:extLst>
      <p:ext uri="{BB962C8B-B14F-4D97-AF65-F5344CB8AC3E}">
        <p14:creationId xmlns:p14="http://schemas.microsoft.com/office/powerpoint/2010/main" val="2592233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contacts</a:t>
            </a:r>
            <a:endParaRPr lang="en-US" dirty="0"/>
          </a:p>
        </p:txBody>
      </p:sp>
      <p:sp>
        <p:nvSpPr>
          <p:cNvPr id="4" name="Content Placeholder 3"/>
          <p:cNvSpPr>
            <a:spLocks noGrp="1"/>
          </p:cNvSpPr>
          <p:nvPr>
            <p:ph idx="1"/>
          </p:nvPr>
        </p:nvSpPr>
        <p:spPr/>
        <p:txBody>
          <a:bodyPr>
            <a:normAutofit/>
          </a:bodyPr>
          <a:lstStyle/>
          <a:p>
            <a:pPr>
              <a:buFont typeface="Arial" panose="020B0604020202020204" pitchFamily="34" charset="0"/>
              <a:buChar char="•"/>
            </a:pPr>
            <a:r>
              <a:rPr lang="en-US" sz="2000" dirty="0" smtClean="0"/>
              <a:t>Meg Finnegan, Ipswich High School Program Manager, </a:t>
            </a:r>
            <a:r>
              <a:rPr lang="en-US" sz="2000" dirty="0" smtClean="0">
                <a:hlinkClick r:id="rId2"/>
              </a:rPr>
              <a:t>mfinnegan@ipsk12.net</a:t>
            </a:r>
            <a:endParaRPr lang="en-US" sz="2000" dirty="0" smtClean="0"/>
          </a:p>
          <a:p>
            <a:pPr>
              <a:buFont typeface="Arial" panose="020B0604020202020204" pitchFamily="34" charset="0"/>
              <a:buChar char="•"/>
            </a:pPr>
            <a:r>
              <a:rPr lang="en-US" sz="2000" dirty="0" smtClean="0"/>
              <a:t>Jackie Potter, Ipswich Middle School Program Manager, </a:t>
            </a:r>
            <a:r>
              <a:rPr lang="en-US" sz="2000" dirty="0" smtClean="0">
                <a:hlinkClick r:id="rId3"/>
              </a:rPr>
              <a:t>jpotter@ipsk12.net</a:t>
            </a:r>
            <a:endParaRPr lang="en-US" sz="2000" dirty="0" smtClean="0"/>
          </a:p>
          <a:p>
            <a:pPr>
              <a:buFont typeface="Arial" panose="020B0604020202020204" pitchFamily="34" charset="0"/>
              <a:buChar char="•"/>
            </a:pPr>
            <a:r>
              <a:rPr lang="en-US" sz="2000" dirty="0" smtClean="0"/>
              <a:t>Elyssa Brand, Doyon School Program Manager, </a:t>
            </a:r>
            <a:r>
              <a:rPr lang="en-US" sz="2000" dirty="0" smtClean="0">
                <a:hlinkClick r:id="rId4"/>
              </a:rPr>
              <a:t>ebrand@ipsk12.net</a:t>
            </a:r>
            <a:endParaRPr lang="en-US" sz="2000" dirty="0"/>
          </a:p>
          <a:p>
            <a:pPr>
              <a:buFont typeface="Arial" panose="020B0604020202020204" pitchFamily="34" charset="0"/>
              <a:buChar char="•"/>
            </a:pPr>
            <a:r>
              <a:rPr lang="en-US" sz="2000" dirty="0" smtClean="0"/>
              <a:t>Margaret </a:t>
            </a:r>
            <a:r>
              <a:rPr lang="en-US" sz="2000" dirty="0" err="1" smtClean="0"/>
              <a:t>Madeiros</a:t>
            </a:r>
            <a:r>
              <a:rPr lang="en-US" sz="2000" dirty="0" smtClean="0"/>
              <a:t>, Winthrop School Program Manager, </a:t>
            </a:r>
            <a:r>
              <a:rPr lang="en-US" sz="2000" dirty="0" smtClean="0">
                <a:hlinkClick r:id="rId5"/>
              </a:rPr>
              <a:t>mmadeiros@ipsk12.net</a:t>
            </a:r>
            <a:endParaRPr lang="en-US" sz="2000" dirty="0" smtClean="0"/>
          </a:p>
          <a:p>
            <a:pPr>
              <a:buFont typeface="Arial" panose="020B0604020202020204" pitchFamily="34" charset="0"/>
              <a:buChar char="•"/>
            </a:pPr>
            <a:r>
              <a:rPr lang="en-US" sz="2000" dirty="0" smtClean="0"/>
              <a:t>Dr. Beverly Hegedus, Pupil Personnel Services Director, </a:t>
            </a:r>
            <a:r>
              <a:rPr lang="en-US" sz="2000" dirty="0" smtClean="0">
                <a:hlinkClick r:id="rId6"/>
              </a:rPr>
              <a:t>bhegedus@ipsk12.net</a:t>
            </a:r>
            <a:endParaRPr lang="en-US" sz="2000" dirty="0" smtClean="0"/>
          </a:p>
          <a:p>
            <a:pPr>
              <a:buFont typeface="Arial" panose="020B0604020202020204" pitchFamily="34" charset="0"/>
              <a:buChar char="•"/>
            </a:pPr>
            <a:endParaRPr lang="en-US" sz="2000" dirty="0"/>
          </a:p>
        </p:txBody>
      </p:sp>
    </p:spTree>
    <p:extLst>
      <p:ext uri="{BB962C8B-B14F-4D97-AF65-F5344CB8AC3E}">
        <p14:creationId xmlns:p14="http://schemas.microsoft.com/office/powerpoint/2010/main" val="2881447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Dictionary of Acronyms</a:t>
            </a:r>
            <a:endParaRPr lang="en-US" dirty="0"/>
          </a:p>
        </p:txBody>
      </p:sp>
      <p:sp>
        <p:nvSpPr>
          <p:cNvPr id="3" name="Content Placeholder 2"/>
          <p:cNvSpPr>
            <a:spLocks noGrp="1"/>
          </p:cNvSpPr>
          <p:nvPr>
            <p:ph idx="1"/>
          </p:nvPr>
        </p:nvSpPr>
        <p:spPr>
          <a:xfrm>
            <a:off x="685800" y="1219200"/>
            <a:ext cx="7520940" cy="3579849"/>
          </a:xfrm>
        </p:spPr>
        <p:txBody>
          <a:bodyPr>
            <a:normAutofit/>
          </a:bodyPr>
          <a:lstStyle/>
          <a:p>
            <a:r>
              <a:rPr lang="en-US" sz="2000" dirty="0" smtClean="0"/>
              <a:t>IEP = </a:t>
            </a:r>
            <a:r>
              <a:rPr lang="en-US" sz="2000" u="sng" dirty="0" smtClean="0"/>
              <a:t>I</a:t>
            </a:r>
            <a:r>
              <a:rPr lang="en-US" sz="2000" dirty="0" smtClean="0"/>
              <a:t>ndividualized </a:t>
            </a:r>
            <a:r>
              <a:rPr lang="en-US" sz="2000" u="sng" dirty="0" smtClean="0"/>
              <a:t>E</a:t>
            </a:r>
            <a:r>
              <a:rPr lang="en-US" sz="2000" dirty="0" smtClean="0"/>
              <a:t>ducational </a:t>
            </a:r>
            <a:r>
              <a:rPr lang="en-US" sz="2000" u="sng" dirty="0" smtClean="0"/>
              <a:t>P</a:t>
            </a:r>
            <a:r>
              <a:rPr lang="en-US" sz="2000" dirty="0" smtClean="0"/>
              <a:t>rogram</a:t>
            </a:r>
          </a:p>
          <a:p>
            <a:r>
              <a:rPr lang="en-US" sz="2000" dirty="0" smtClean="0"/>
              <a:t>SLP = </a:t>
            </a:r>
            <a:r>
              <a:rPr lang="en-US" sz="2000" u="sng" dirty="0" smtClean="0"/>
              <a:t>S</a:t>
            </a:r>
            <a:r>
              <a:rPr lang="en-US" sz="2000" dirty="0" smtClean="0"/>
              <a:t>peech and </a:t>
            </a:r>
            <a:r>
              <a:rPr lang="en-US" sz="2000" u="sng" dirty="0" smtClean="0"/>
              <a:t>L</a:t>
            </a:r>
            <a:r>
              <a:rPr lang="en-US" sz="2000" dirty="0" smtClean="0"/>
              <a:t>anguage </a:t>
            </a:r>
            <a:r>
              <a:rPr lang="en-US" sz="2000" u="sng" dirty="0" smtClean="0"/>
              <a:t>P</a:t>
            </a:r>
            <a:r>
              <a:rPr lang="en-US" sz="2000" dirty="0" smtClean="0"/>
              <a:t>athologist</a:t>
            </a:r>
          </a:p>
          <a:p>
            <a:r>
              <a:rPr lang="en-US" sz="2000" dirty="0" smtClean="0"/>
              <a:t>OTR= Registered </a:t>
            </a:r>
            <a:r>
              <a:rPr lang="en-US" sz="2000" u="sng" dirty="0" smtClean="0"/>
              <a:t>O</a:t>
            </a:r>
            <a:r>
              <a:rPr lang="en-US" sz="2000" dirty="0" smtClean="0"/>
              <a:t>ccupational </a:t>
            </a:r>
            <a:r>
              <a:rPr lang="en-US" sz="2000" u="sng" dirty="0" smtClean="0"/>
              <a:t>T</a:t>
            </a:r>
            <a:r>
              <a:rPr lang="en-US" sz="2000" dirty="0" smtClean="0"/>
              <a:t>herapist</a:t>
            </a:r>
          </a:p>
          <a:p>
            <a:r>
              <a:rPr lang="en-US" sz="2000" dirty="0" smtClean="0"/>
              <a:t>PT = </a:t>
            </a:r>
            <a:r>
              <a:rPr lang="en-US" sz="2000" u="sng" dirty="0" smtClean="0"/>
              <a:t>P</a:t>
            </a:r>
            <a:r>
              <a:rPr lang="en-US" sz="2000" dirty="0" smtClean="0"/>
              <a:t>hysical </a:t>
            </a:r>
            <a:r>
              <a:rPr lang="en-US" sz="2000" u="sng" dirty="0" smtClean="0"/>
              <a:t>T</a:t>
            </a:r>
            <a:r>
              <a:rPr lang="en-US" sz="2000" dirty="0" smtClean="0"/>
              <a:t>herapist</a:t>
            </a:r>
          </a:p>
          <a:p>
            <a:r>
              <a:rPr lang="en-US" sz="2000" dirty="0" smtClean="0"/>
              <a:t>TA = </a:t>
            </a:r>
            <a:r>
              <a:rPr lang="en-US" sz="2000" u="sng" dirty="0" smtClean="0"/>
              <a:t>T</a:t>
            </a:r>
            <a:r>
              <a:rPr lang="en-US" sz="2000" dirty="0" smtClean="0"/>
              <a:t>eaching </a:t>
            </a:r>
            <a:r>
              <a:rPr lang="en-US" sz="2000" u="sng" dirty="0" smtClean="0"/>
              <a:t>A</a:t>
            </a:r>
            <a:r>
              <a:rPr lang="en-US" sz="2000" dirty="0" smtClean="0"/>
              <a:t>ssistant</a:t>
            </a:r>
          </a:p>
          <a:p>
            <a:r>
              <a:rPr lang="en-US" sz="2000" dirty="0" smtClean="0"/>
              <a:t>RBT= </a:t>
            </a:r>
            <a:r>
              <a:rPr lang="en-US" sz="2000" u="sng" dirty="0" smtClean="0"/>
              <a:t>R</a:t>
            </a:r>
            <a:r>
              <a:rPr lang="en-US" sz="2000" dirty="0" smtClean="0"/>
              <a:t>egistered </a:t>
            </a:r>
            <a:r>
              <a:rPr lang="en-US" sz="2000" u="sng" dirty="0" smtClean="0"/>
              <a:t>B</a:t>
            </a:r>
            <a:r>
              <a:rPr lang="en-US" sz="2000" dirty="0" smtClean="0"/>
              <a:t>ehavior Technician</a:t>
            </a:r>
          </a:p>
          <a:p>
            <a:r>
              <a:rPr lang="en-US" sz="2000" dirty="0" smtClean="0"/>
              <a:t>BCBA= </a:t>
            </a:r>
            <a:r>
              <a:rPr lang="en-US" sz="2000" u="sng" dirty="0" smtClean="0"/>
              <a:t>B</a:t>
            </a:r>
            <a:r>
              <a:rPr lang="en-US" sz="2000" dirty="0" smtClean="0"/>
              <a:t>oard </a:t>
            </a:r>
            <a:r>
              <a:rPr lang="en-US" sz="2000" u="sng" dirty="0" smtClean="0"/>
              <a:t>C</a:t>
            </a:r>
            <a:r>
              <a:rPr lang="en-US" sz="2000" dirty="0" smtClean="0"/>
              <a:t>ertified </a:t>
            </a:r>
            <a:r>
              <a:rPr lang="en-US" sz="2000" u="sng" dirty="0" smtClean="0"/>
              <a:t>B</a:t>
            </a:r>
            <a:r>
              <a:rPr lang="en-US" sz="2000" dirty="0" smtClean="0"/>
              <a:t>ehavior </a:t>
            </a:r>
            <a:r>
              <a:rPr lang="en-US" sz="2000" u="sng" dirty="0" smtClean="0"/>
              <a:t>A</a:t>
            </a:r>
            <a:r>
              <a:rPr lang="en-US" sz="2000" dirty="0" smtClean="0"/>
              <a:t>nalyst</a:t>
            </a:r>
          </a:p>
          <a:p>
            <a:r>
              <a:rPr lang="en-US" sz="2000" dirty="0" smtClean="0"/>
              <a:t>FBA = </a:t>
            </a:r>
            <a:r>
              <a:rPr lang="en-US" sz="2000" u="sng" dirty="0" smtClean="0"/>
              <a:t>F</a:t>
            </a:r>
            <a:r>
              <a:rPr lang="en-US" sz="2000" dirty="0" smtClean="0"/>
              <a:t>unctional </a:t>
            </a:r>
            <a:r>
              <a:rPr lang="en-US" sz="2000" u="sng" dirty="0" smtClean="0"/>
              <a:t>B</a:t>
            </a:r>
            <a:r>
              <a:rPr lang="en-US" sz="2000" dirty="0" smtClean="0"/>
              <a:t>ehavior </a:t>
            </a:r>
            <a:r>
              <a:rPr lang="en-US" sz="2000" u="sng" dirty="0" smtClean="0"/>
              <a:t>A</a:t>
            </a:r>
            <a:r>
              <a:rPr lang="en-US" sz="2000" dirty="0" smtClean="0"/>
              <a:t>ssessment</a:t>
            </a:r>
            <a:endParaRPr lang="en-US" sz="2000" dirty="0"/>
          </a:p>
        </p:txBody>
      </p:sp>
    </p:spTree>
    <p:extLst>
      <p:ext uri="{BB962C8B-B14F-4D97-AF65-F5344CB8AC3E}">
        <p14:creationId xmlns:p14="http://schemas.microsoft.com/office/powerpoint/2010/main" val="2294682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small" dirty="0"/>
              <a:t/>
            </a:r>
            <a:br>
              <a:rPr lang="en-US" cap="small" dirty="0"/>
            </a:br>
            <a:r>
              <a:rPr lang="en-US" dirty="0"/>
              <a:t> </a:t>
            </a:r>
            <a:r>
              <a:rPr lang="en-US" dirty="0" smtClean="0"/>
              <a:t>Prior written notice</a:t>
            </a:r>
            <a:r>
              <a:rPr lang="en-US" dirty="0"/>
              <a:t/>
            </a:r>
            <a:br>
              <a:rPr lang="en-US" dirty="0"/>
            </a:br>
            <a:endParaRPr lang="en-US" dirty="0"/>
          </a:p>
        </p:txBody>
      </p:sp>
      <p:sp>
        <p:nvSpPr>
          <p:cNvPr id="3" name="Content Placeholder 2"/>
          <p:cNvSpPr>
            <a:spLocks noGrp="1"/>
          </p:cNvSpPr>
          <p:nvPr>
            <p:ph idx="1"/>
          </p:nvPr>
        </p:nvSpPr>
        <p:spPr/>
        <p:txBody>
          <a:bodyPr>
            <a:normAutofit fontScale="62500" lnSpcReduction="20000"/>
          </a:bodyPr>
          <a:lstStyle/>
          <a:p>
            <a:r>
              <a:rPr lang="en-US" sz="2900" b="0" dirty="0" smtClean="0"/>
              <a:t>The </a:t>
            </a:r>
            <a:r>
              <a:rPr lang="en-US" sz="2900" b="0" dirty="0"/>
              <a:t>school district must provide you with a </a:t>
            </a:r>
            <a:r>
              <a:rPr lang="en-US" sz="2900" dirty="0"/>
              <a:t>written notice </a:t>
            </a:r>
            <a:r>
              <a:rPr lang="en-US" sz="2900" b="0" dirty="0"/>
              <a:t>when it proposes, or refuses, to take steps to identify your student, to evaluate your student, to provide special services to your student, or to change your student’s program. </a:t>
            </a:r>
            <a:r>
              <a:rPr lang="en-US" sz="2900" b="0" dirty="0" smtClean="0"/>
              <a:t> Federal </a:t>
            </a:r>
            <a:r>
              <a:rPr lang="en-US" sz="2900" b="0" dirty="0"/>
              <a:t>regulations call this a “prior written notice.” </a:t>
            </a:r>
          </a:p>
          <a:p>
            <a:r>
              <a:rPr lang="en-US" sz="2900" b="0" dirty="0" smtClean="0"/>
              <a:t>The </a:t>
            </a:r>
            <a:r>
              <a:rPr lang="en-US" sz="2900" b="0" dirty="0"/>
              <a:t>written notice </a:t>
            </a:r>
            <a:r>
              <a:rPr lang="en-US" sz="2900" b="0" dirty="0" smtClean="0"/>
              <a:t> ( N-1) must</a:t>
            </a:r>
            <a:r>
              <a:rPr lang="en-US" sz="2900" b="0" dirty="0"/>
              <a:t>: </a:t>
            </a:r>
          </a:p>
          <a:p>
            <a:pPr lvl="0"/>
            <a:r>
              <a:rPr lang="en-US" sz="2900" b="0" dirty="0"/>
              <a:t>Describe </a:t>
            </a:r>
            <a:r>
              <a:rPr lang="en-US" sz="2900" i="1" dirty="0"/>
              <a:t>what</a:t>
            </a:r>
            <a:r>
              <a:rPr lang="en-US" sz="2900" dirty="0"/>
              <a:t> </a:t>
            </a:r>
            <a:r>
              <a:rPr lang="en-US" sz="2900" b="0" dirty="0"/>
              <a:t>the school district proposes or refuses to do;</a:t>
            </a:r>
          </a:p>
          <a:p>
            <a:pPr lvl="0"/>
            <a:r>
              <a:rPr lang="en-US" sz="2900" b="0" dirty="0"/>
              <a:t>Explain </a:t>
            </a:r>
            <a:r>
              <a:rPr lang="en-US" sz="2900" i="1" dirty="0"/>
              <a:t>why</a:t>
            </a:r>
            <a:r>
              <a:rPr lang="en-US" sz="2900" dirty="0"/>
              <a:t> </a:t>
            </a:r>
            <a:r>
              <a:rPr lang="en-US" sz="2900" b="0" dirty="0"/>
              <a:t>the school district is proposing or refusing to take the action;</a:t>
            </a:r>
          </a:p>
          <a:p>
            <a:pPr lvl="0"/>
            <a:r>
              <a:rPr lang="en-US" sz="2900" b="0" dirty="0"/>
              <a:t>Describe </a:t>
            </a:r>
            <a:r>
              <a:rPr lang="en-US" sz="2900" i="1" dirty="0"/>
              <a:t>how</a:t>
            </a:r>
            <a:r>
              <a:rPr lang="en-US" sz="2900" dirty="0"/>
              <a:t> </a:t>
            </a:r>
            <a:r>
              <a:rPr lang="en-US" sz="2900" b="0" dirty="0"/>
              <a:t>the school district decided to propose or refuse to take the action, including telling you about each evaluation procedure, assessment, record, or report that your school district used to make its decision; and </a:t>
            </a:r>
          </a:p>
          <a:p>
            <a:pPr lvl="0"/>
            <a:r>
              <a:rPr lang="en-US" sz="2900" b="0" dirty="0"/>
              <a:t>Describe any other options that your student's individualized education program (IEP) Team </a:t>
            </a:r>
            <a:r>
              <a:rPr lang="en-US" sz="2900" i="1" dirty="0"/>
              <a:t>considered </a:t>
            </a:r>
            <a:r>
              <a:rPr lang="en-US" sz="2900" b="0" dirty="0"/>
              <a:t>and the reasons why those options were rejected.</a:t>
            </a:r>
          </a:p>
          <a:p>
            <a:pPr marL="68580" indent="0">
              <a:buNone/>
            </a:pPr>
            <a:r>
              <a:rPr lang="en-US" sz="2900" b="0" dirty="0"/>
              <a:t> </a:t>
            </a:r>
          </a:p>
          <a:p>
            <a:endParaRPr lang="en-US" dirty="0"/>
          </a:p>
        </p:txBody>
      </p:sp>
    </p:spTree>
    <p:extLst>
      <p:ext uri="{BB962C8B-B14F-4D97-AF65-F5344CB8AC3E}">
        <p14:creationId xmlns:p14="http://schemas.microsoft.com/office/powerpoint/2010/main" val="723375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97164"/>
            <a:ext cx="7520940" cy="1355436"/>
          </a:xfrm>
        </p:spPr>
        <p:txBody>
          <a:bodyPr/>
          <a:lstStyle/>
          <a:p>
            <a:pPr algn="ctr"/>
            <a:r>
              <a:rPr lang="en-US" dirty="0" smtClean="0"/>
              <a:t>Services in time of </a:t>
            </a:r>
            <a:r>
              <a:rPr lang="en-US" dirty="0" err="1" smtClean="0"/>
              <a:t>covid</a:t>
            </a:r>
            <a:r>
              <a:rPr lang="en-US" dirty="0" smtClean="0"/>
              <a:t> – described in N-1 or </a:t>
            </a:r>
            <a:r>
              <a:rPr lang="en-US" dirty="0" err="1" smtClean="0"/>
              <a:t>Covid</a:t>
            </a:r>
            <a:r>
              <a:rPr lang="en-US" dirty="0" smtClean="0"/>
              <a:t> Special Ed Learning Plan</a:t>
            </a:r>
            <a:endParaRPr lang="en-US" dirty="0"/>
          </a:p>
        </p:txBody>
      </p:sp>
      <p:sp>
        <p:nvSpPr>
          <p:cNvPr id="3" name="Content Placeholder 2"/>
          <p:cNvSpPr>
            <a:spLocks noGrp="1"/>
          </p:cNvSpPr>
          <p:nvPr>
            <p:ph idx="1"/>
          </p:nvPr>
        </p:nvSpPr>
        <p:spPr>
          <a:xfrm>
            <a:off x="822960" y="1828800"/>
            <a:ext cx="7520940" cy="2851677"/>
          </a:xfrm>
        </p:spPr>
        <p:txBody>
          <a:bodyPr/>
          <a:lstStyle/>
          <a:p>
            <a:pPr>
              <a:buFont typeface="Wingdings" panose="05000000000000000000" pitchFamily="2" charset="2"/>
              <a:buChar char="Ø"/>
            </a:pPr>
            <a:r>
              <a:rPr lang="en-US" b="0" dirty="0"/>
              <a:t>OSEP : “As conditions continue to change throughout the country, some of the special education and related services included in a child’s IEP may need to be provided in a </a:t>
            </a:r>
            <a:r>
              <a:rPr lang="en-US" dirty="0"/>
              <a:t>different manner; </a:t>
            </a:r>
            <a:r>
              <a:rPr lang="en-US" b="0" dirty="0"/>
              <a:t>however, all children with disabilities must continue to receive FAPE and must have ‘the </a:t>
            </a:r>
            <a:r>
              <a:rPr lang="en-US" dirty="0"/>
              <a:t>chance to meet challenging objectives.</a:t>
            </a:r>
            <a:r>
              <a:rPr lang="en-US" b="0" dirty="0"/>
              <a:t>’”</a:t>
            </a:r>
            <a:r>
              <a:rPr lang="en-US" dirty="0"/>
              <a:t> </a:t>
            </a:r>
          </a:p>
          <a:p>
            <a:pPr>
              <a:buFont typeface="Wingdings" panose="05000000000000000000" pitchFamily="2" charset="2"/>
              <a:buChar char="Ø"/>
            </a:pPr>
            <a:r>
              <a:rPr lang="en-US" b="0" dirty="0" smtClean="0"/>
              <a:t>MA DESE : Dr</a:t>
            </a:r>
            <a:r>
              <a:rPr lang="en-US" b="0" dirty="0"/>
              <a:t>. Russell Johnston, State Special Education Director and Senior Associate DESE Commissioner: </a:t>
            </a:r>
            <a:r>
              <a:rPr lang="en-US" b="0" i="1" dirty="0"/>
              <a:t>Services may appear different.</a:t>
            </a:r>
          </a:p>
          <a:p>
            <a:pPr>
              <a:buFont typeface="Wingdings" panose="05000000000000000000" pitchFamily="2" charset="2"/>
              <a:buChar char="Ø"/>
            </a:pPr>
            <a:r>
              <a:rPr lang="en-US" b="0" dirty="0"/>
              <a:t>IEP teams should consider </a:t>
            </a:r>
            <a:r>
              <a:rPr lang="en-US" dirty="0"/>
              <a:t>alternate available instructional methodologies </a:t>
            </a:r>
            <a:r>
              <a:rPr lang="en-US" b="0" dirty="0"/>
              <a:t>or delivery such as online instruction, teleconference, direct instruction via phone or videoconferencing, or consultative services to the parent.</a:t>
            </a:r>
          </a:p>
          <a:p>
            <a:endParaRPr lang="en-US" dirty="0"/>
          </a:p>
        </p:txBody>
      </p:sp>
    </p:spTree>
    <p:extLst>
      <p:ext uri="{BB962C8B-B14F-4D97-AF65-F5344CB8AC3E}">
        <p14:creationId xmlns:p14="http://schemas.microsoft.com/office/powerpoint/2010/main" val="28369554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65760"/>
            <a:ext cx="7520940" cy="1310640"/>
          </a:xfrm>
        </p:spPr>
        <p:txBody>
          <a:bodyPr/>
          <a:lstStyle/>
          <a:p>
            <a:pPr algn="ctr"/>
            <a:r>
              <a:rPr lang="en-US" sz="3200" dirty="0" smtClean="0"/>
              <a:t>What is in a </a:t>
            </a:r>
            <a:r>
              <a:rPr lang="en-US" sz="3200" dirty="0" err="1" smtClean="0"/>
              <a:t>covid</a:t>
            </a:r>
            <a:r>
              <a:rPr lang="en-US" sz="3200" dirty="0" smtClean="0"/>
              <a:t> special education learning plan ?</a:t>
            </a:r>
            <a:endParaRPr lang="en-US" sz="3200" dirty="0"/>
          </a:p>
        </p:txBody>
      </p:sp>
      <p:sp>
        <p:nvSpPr>
          <p:cNvPr id="3" name="Content Placeholder 2"/>
          <p:cNvSpPr>
            <a:spLocks noGrp="1"/>
          </p:cNvSpPr>
          <p:nvPr>
            <p:ph idx="1"/>
          </p:nvPr>
        </p:nvSpPr>
        <p:spPr>
          <a:xfrm>
            <a:off x="685800" y="1687945"/>
            <a:ext cx="7520940" cy="2851677"/>
          </a:xfrm>
        </p:spPr>
        <p:txBody>
          <a:bodyPr>
            <a:normAutofit fontScale="25000" lnSpcReduction="20000"/>
          </a:bodyPr>
          <a:lstStyle/>
          <a:p>
            <a:pPr marL="0" indent="0"/>
            <a:r>
              <a:rPr lang="en-US" sz="8000" u="sng" dirty="0" smtClean="0"/>
              <a:t>Plan Should Include</a:t>
            </a:r>
            <a:endParaRPr lang="en-US" sz="8000" dirty="0"/>
          </a:p>
          <a:p>
            <a:pPr marL="0" indent="0"/>
            <a:r>
              <a:rPr lang="en-US" sz="8000" dirty="0"/>
              <a:t> </a:t>
            </a:r>
          </a:p>
          <a:p>
            <a:pPr marL="0" lvl="0" indent="0" fontAlgn="base"/>
            <a:r>
              <a:rPr lang="en-US" sz="8000" dirty="0"/>
              <a:t>Describe </a:t>
            </a:r>
            <a:r>
              <a:rPr lang="en-US" sz="8000" dirty="0">
                <a:solidFill>
                  <a:srgbClr val="FF0000"/>
                </a:solidFill>
              </a:rPr>
              <a:t>how and when </a:t>
            </a:r>
            <a:r>
              <a:rPr lang="en-US" sz="8000" dirty="0"/>
              <a:t>the school or district obtained parental input regarding the proposed differences in provision of special education services in a hybrid model.</a:t>
            </a:r>
          </a:p>
          <a:p>
            <a:pPr marL="0" indent="0" fontAlgn="base"/>
            <a:r>
              <a:rPr lang="en-US" sz="8000" dirty="0"/>
              <a:t> </a:t>
            </a:r>
          </a:p>
          <a:p>
            <a:pPr marL="0" lvl="0" indent="0" fontAlgn="base"/>
            <a:r>
              <a:rPr lang="en-US" sz="8000" dirty="0"/>
              <a:t>Describe how the </a:t>
            </a:r>
            <a:r>
              <a:rPr lang="en-US" sz="8000" dirty="0">
                <a:solidFill>
                  <a:srgbClr val="FF0000"/>
                </a:solidFill>
              </a:rPr>
              <a:t>accommodations, modifications, and services </a:t>
            </a:r>
            <a:r>
              <a:rPr lang="en-US" sz="8000" dirty="0"/>
              <a:t>outlined in the student’s IEP will be provided </a:t>
            </a:r>
            <a:r>
              <a:rPr lang="en-US" sz="8000" dirty="0">
                <a:solidFill>
                  <a:srgbClr val="FF0000"/>
                </a:solidFill>
              </a:rPr>
              <a:t>differently</a:t>
            </a:r>
            <a:r>
              <a:rPr lang="en-US" sz="8000" dirty="0"/>
              <a:t> for modified </a:t>
            </a:r>
            <a:r>
              <a:rPr lang="en-US" sz="8000" dirty="0">
                <a:solidFill>
                  <a:srgbClr val="FF0000"/>
                </a:solidFill>
              </a:rPr>
              <a:t>in-person</a:t>
            </a:r>
            <a:r>
              <a:rPr lang="en-US" sz="8000" dirty="0"/>
              <a:t> instruction than as written in the current, signed IEP.</a:t>
            </a:r>
          </a:p>
          <a:p>
            <a:pPr marL="0" indent="0" fontAlgn="base"/>
            <a:r>
              <a:rPr lang="en-US" sz="8000" dirty="0"/>
              <a:t> </a:t>
            </a:r>
          </a:p>
          <a:p>
            <a:pPr marL="0" indent="0"/>
            <a:r>
              <a:rPr lang="en-US" sz="4800" dirty="0"/>
              <a:t> </a:t>
            </a:r>
          </a:p>
          <a:p>
            <a:endParaRPr lang="en-US" dirty="0"/>
          </a:p>
        </p:txBody>
      </p:sp>
    </p:spTree>
    <p:extLst>
      <p:ext uri="{BB962C8B-B14F-4D97-AF65-F5344CB8AC3E}">
        <p14:creationId xmlns:p14="http://schemas.microsoft.com/office/powerpoint/2010/main" val="17636401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COVID LEARNING PLAN CONTINUED</a:t>
            </a:r>
            <a:endParaRPr lang="en-US" dirty="0"/>
          </a:p>
        </p:txBody>
      </p:sp>
      <p:sp>
        <p:nvSpPr>
          <p:cNvPr id="3" name="Content Placeholder 2"/>
          <p:cNvSpPr>
            <a:spLocks noGrp="1"/>
          </p:cNvSpPr>
          <p:nvPr>
            <p:ph idx="1"/>
          </p:nvPr>
        </p:nvSpPr>
        <p:spPr/>
        <p:txBody>
          <a:bodyPr>
            <a:noAutofit/>
          </a:bodyPr>
          <a:lstStyle/>
          <a:p>
            <a:pPr marL="0" lvl="0" indent="0"/>
            <a:r>
              <a:rPr lang="en-US" sz="2400" dirty="0"/>
              <a:t>Describe how the accommodations, modifications, and services outlined in the student’s IEP will be provided </a:t>
            </a:r>
            <a:r>
              <a:rPr lang="en-US" sz="2400" dirty="0">
                <a:solidFill>
                  <a:srgbClr val="FF0000"/>
                </a:solidFill>
              </a:rPr>
              <a:t>differently in the remote </a:t>
            </a:r>
            <a:r>
              <a:rPr lang="en-US" sz="2400" dirty="0"/>
              <a:t>environment than as written in the current, signed IEP. </a:t>
            </a:r>
          </a:p>
          <a:p>
            <a:pPr marL="0" indent="0"/>
            <a:r>
              <a:rPr lang="en-US" sz="2400" dirty="0"/>
              <a:t> </a:t>
            </a:r>
          </a:p>
          <a:p>
            <a:pPr marL="0" lvl="0" indent="0" fontAlgn="base"/>
            <a:r>
              <a:rPr lang="en-US" sz="2400" dirty="0"/>
              <a:t>Describe </a:t>
            </a:r>
            <a:r>
              <a:rPr lang="en-US" sz="2400" dirty="0">
                <a:solidFill>
                  <a:srgbClr val="FF0000"/>
                </a:solidFill>
              </a:rPr>
              <a:t>what</a:t>
            </a:r>
            <a:r>
              <a:rPr lang="en-US" sz="2400" dirty="0"/>
              <a:t> the parent should expect in the way of regular, ongoing </a:t>
            </a:r>
            <a:r>
              <a:rPr lang="en-US" sz="2400" dirty="0">
                <a:solidFill>
                  <a:srgbClr val="FF0000"/>
                </a:solidFill>
              </a:rPr>
              <a:t>communication</a:t>
            </a:r>
            <a:r>
              <a:rPr lang="en-US" sz="2400" dirty="0"/>
              <a:t> from their child’s special education team members. </a:t>
            </a:r>
          </a:p>
          <a:p>
            <a:pPr marL="0" indent="0"/>
            <a:r>
              <a:rPr lang="en-US" sz="2400" dirty="0"/>
              <a:t> </a:t>
            </a:r>
          </a:p>
        </p:txBody>
      </p:sp>
    </p:spTree>
    <p:extLst>
      <p:ext uri="{BB962C8B-B14F-4D97-AF65-F5344CB8AC3E}">
        <p14:creationId xmlns:p14="http://schemas.microsoft.com/office/powerpoint/2010/main" val="4037481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What is parental consent ?</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b="0" dirty="0" smtClean="0"/>
              <a:t>District cannot administer specific tests only to your child  (vs. tests the whole class might take) </a:t>
            </a:r>
            <a:r>
              <a:rPr lang="en-US" b="0" u="sng" dirty="0" smtClean="0"/>
              <a:t>without your consent</a:t>
            </a:r>
          </a:p>
          <a:p>
            <a:pPr>
              <a:buFont typeface="Arial" panose="020B0604020202020204" pitchFamily="34" charset="0"/>
              <a:buChar char="•"/>
            </a:pPr>
            <a:endParaRPr lang="en-US" b="0" u="sng" dirty="0" smtClean="0"/>
          </a:p>
          <a:p>
            <a:pPr>
              <a:buFont typeface="Arial" panose="020B0604020202020204" pitchFamily="34" charset="0"/>
              <a:buChar char="•"/>
            </a:pPr>
            <a:r>
              <a:rPr lang="en-US" b="0" dirty="0" smtClean="0"/>
              <a:t>The proposed test </a:t>
            </a:r>
            <a:r>
              <a:rPr lang="en-US" b="0" u="sng" dirty="0" smtClean="0"/>
              <a:t>must be explained </a:t>
            </a:r>
            <a:r>
              <a:rPr lang="en-US" b="0" dirty="0" smtClean="0"/>
              <a:t>to you</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You can </a:t>
            </a:r>
            <a:r>
              <a:rPr lang="en-US" b="0" u="sng" dirty="0" smtClean="0"/>
              <a:t>revoke</a:t>
            </a:r>
            <a:r>
              <a:rPr lang="en-US" b="0" dirty="0" smtClean="0"/>
              <a:t> consent at </a:t>
            </a:r>
            <a:r>
              <a:rPr lang="en-US" b="0" u="sng" dirty="0" smtClean="0"/>
              <a:t>any time</a:t>
            </a:r>
          </a:p>
          <a:p>
            <a:pPr>
              <a:buFont typeface="Arial" panose="020B0604020202020204" pitchFamily="34" charset="0"/>
              <a:buChar char="•"/>
            </a:pPr>
            <a:endParaRPr lang="en-US" b="0" u="sng" dirty="0" smtClean="0"/>
          </a:p>
          <a:p>
            <a:pPr>
              <a:buFont typeface="Arial" panose="020B0604020202020204" pitchFamily="34" charset="0"/>
              <a:buChar char="•"/>
            </a:pPr>
            <a:r>
              <a:rPr lang="en-US" b="0" dirty="0" smtClean="0"/>
              <a:t>You cannot revoke consent for any action that has </a:t>
            </a:r>
            <a:r>
              <a:rPr lang="en-US" b="0" u="sng" dirty="0" smtClean="0"/>
              <a:t>already taken place</a:t>
            </a:r>
            <a:r>
              <a:rPr lang="en-US" b="0" dirty="0" smtClean="0"/>
              <a:t>, but you can do so </a:t>
            </a:r>
            <a:r>
              <a:rPr lang="en-US" b="0" u="sng" dirty="0" smtClean="0"/>
              <a:t>for future </a:t>
            </a:r>
            <a:r>
              <a:rPr lang="en-US" b="0" dirty="0" smtClean="0"/>
              <a:t>actions</a:t>
            </a:r>
          </a:p>
          <a:p>
            <a:pPr>
              <a:buFont typeface="Arial" panose="020B0604020202020204" pitchFamily="34" charset="0"/>
              <a:buChar char="•"/>
            </a:pPr>
            <a:endParaRPr lang="en-US" b="0" dirty="0" smtClean="0"/>
          </a:p>
          <a:p>
            <a:pPr>
              <a:buFont typeface="Arial" panose="020B0604020202020204" pitchFamily="34" charset="0"/>
              <a:buChar char="•"/>
            </a:pPr>
            <a:r>
              <a:rPr lang="en-US" b="0" dirty="0" smtClean="0"/>
              <a:t>Your consent is not required for tests such as MCAS that are  administered to all students</a:t>
            </a:r>
            <a:endParaRPr lang="en-US" b="0" dirty="0"/>
          </a:p>
        </p:txBody>
      </p:sp>
    </p:spTree>
    <p:extLst>
      <p:ext uri="{BB962C8B-B14F-4D97-AF65-F5344CB8AC3E}">
        <p14:creationId xmlns:p14="http://schemas.microsoft.com/office/powerpoint/2010/main" val="6605350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When is consent requested?</a:t>
            </a:r>
            <a:endParaRPr lang="en-US" dirty="0"/>
          </a:p>
        </p:txBody>
      </p:sp>
      <p:sp>
        <p:nvSpPr>
          <p:cNvPr id="3" name="Content Placeholder 2"/>
          <p:cNvSpPr>
            <a:spLocks noGrp="1"/>
          </p:cNvSpPr>
          <p:nvPr>
            <p:ph idx="1"/>
          </p:nvPr>
        </p:nvSpPr>
        <p:spPr/>
        <p:txBody>
          <a:bodyPr>
            <a:noAutofit/>
          </a:bodyPr>
          <a:lstStyle/>
          <a:p>
            <a:pPr>
              <a:buFont typeface="+mj-lt"/>
              <a:buAutoNum type="arabicPeriod"/>
            </a:pPr>
            <a:r>
              <a:rPr lang="en-US" sz="1800" b="0" dirty="0" smtClean="0"/>
              <a:t>To </a:t>
            </a:r>
            <a:r>
              <a:rPr lang="en-US" sz="1800" dirty="0" smtClean="0"/>
              <a:t>authorize</a:t>
            </a:r>
            <a:r>
              <a:rPr lang="en-US" sz="1800" b="0" dirty="0" smtClean="0"/>
              <a:t> an evaluation.</a:t>
            </a:r>
          </a:p>
          <a:p>
            <a:pPr>
              <a:buFont typeface="+mj-lt"/>
              <a:buAutoNum type="arabicPeriod"/>
            </a:pPr>
            <a:r>
              <a:rPr lang="en-US" sz="1800" b="0" dirty="0" smtClean="0"/>
              <a:t>To </a:t>
            </a:r>
            <a:r>
              <a:rPr lang="en-US" sz="1800" dirty="0" smtClean="0"/>
              <a:t>provide services</a:t>
            </a:r>
          </a:p>
          <a:p>
            <a:pPr>
              <a:buFont typeface="+mj-lt"/>
              <a:buAutoNum type="arabicPeriod"/>
            </a:pPr>
            <a:r>
              <a:rPr lang="en-US" sz="1800" b="0" dirty="0" smtClean="0"/>
              <a:t>To </a:t>
            </a:r>
            <a:r>
              <a:rPr lang="en-US" sz="1800" dirty="0" smtClean="0"/>
              <a:t>make changes </a:t>
            </a:r>
            <a:r>
              <a:rPr lang="en-US" sz="1800" b="0" dirty="0" smtClean="0"/>
              <a:t>in services</a:t>
            </a:r>
          </a:p>
          <a:p>
            <a:pPr>
              <a:buFont typeface="+mj-lt"/>
              <a:buAutoNum type="arabicPeriod"/>
            </a:pPr>
            <a:r>
              <a:rPr lang="en-US" sz="1800" b="0" dirty="0" smtClean="0"/>
              <a:t>To </a:t>
            </a:r>
            <a:r>
              <a:rPr lang="en-US" sz="1800" dirty="0" smtClean="0"/>
              <a:t>access </a:t>
            </a:r>
            <a:r>
              <a:rPr lang="en-US" sz="1800" b="0" dirty="0" smtClean="0"/>
              <a:t>Mass Health or Medicaid </a:t>
            </a:r>
            <a:r>
              <a:rPr lang="en-US" sz="1800" dirty="0" smtClean="0"/>
              <a:t>benefits </a:t>
            </a:r>
            <a:r>
              <a:rPr lang="en-US" sz="1800" b="0" dirty="0" smtClean="0"/>
              <a:t>to pay for services for eligible students.</a:t>
            </a:r>
          </a:p>
          <a:p>
            <a:pPr>
              <a:buFont typeface="+mj-lt"/>
              <a:buAutoNum type="arabicPeriod"/>
            </a:pPr>
            <a:r>
              <a:rPr lang="en-US" sz="1800" b="0" dirty="0" smtClean="0"/>
              <a:t>To </a:t>
            </a:r>
            <a:r>
              <a:rPr lang="en-US" sz="1800" dirty="0" smtClean="0"/>
              <a:t>excuse team members </a:t>
            </a:r>
            <a:r>
              <a:rPr lang="en-US" sz="1800" b="0" dirty="0" smtClean="0"/>
              <a:t>from a meeting.</a:t>
            </a:r>
          </a:p>
          <a:p>
            <a:pPr>
              <a:buFont typeface="+mj-lt"/>
              <a:buAutoNum type="arabicPeriod"/>
            </a:pPr>
            <a:r>
              <a:rPr lang="en-US" sz="1800" b="0" dirty="0"/>
              <a:t>When a student turns age 18, </a:t>
            </a:r>
            <a:r>
              <a:rPr lang="en-US" sz="1800" b="0" dirty="0" smtClean="0"/>
              <a:t>all </a:t>
            </a:r>
            <a:r>
              <a:rPr lang="en-US" sz="1800" b="0" dirty="0"/>
              <a:t>of the decision-making rights that you have as a parent </a:t>
            </a:r>
            <a:r>
              <a:rPr lang="en-US" sz="1800" dirty="0"/>
              <a:t>transfer to your adult student</a:t>
            </a:r>
            <a:r>
              <a:rPr lang="en-US" sz="1800" b="0" dirty="0"/>
              <a:t>, unless a court has appointed a legal guardian for your student or your student indicates in writing that </a:t>
            </a:r>
            <a:r>
              <a:rPr lang="en-US" sz="1800" b="0" dirty="0" smtClean="0"/>
              <a:t>s/he </a:t>
            </a:r>
            <a:r>
              <a:rPr lang="en-US" sz="1800" b="0" dirty="0"/>
              <a:t>wants to share decision-making with you or wants you to continue to have authority to make decisions about his or her educational program</a:t>
            </a:r>
            <a:r>
              <a:rPr lang="en-US" sz="1800" dirty="0"/>
              <a:t>.</a:t>
            </a:r>
          </a:p>
        </p:txBody>
      </p:sp>
    </p:spTree>
    <p:extLst>
      <p:ext uri="{BB962C8B-B14F-4D97-AF65-F5344CB8AC3E}">
        <p14:creationId xmlns:p14="http://schemas.microsoft.com/office/powerpoint/2010/main" val="15744797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TM16401371[[fn=Atlas]]</Template>
  <TotalTime>29690</TotalTime>
  <Words>2415</Words>
  <Application>Microsoft Office PowerPoint</Application>
  <PresentationFormat>On-screen Show (4:3)</PresentationFormat>
  <Paragraphs>161</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Times New Roman</vt:lpstr>
      <vt:lpstr>Tunga</vt:lpstr>
      <vt:lpstr>Wingdings</vt:lpstr>
      <vt:lpstr>Angles</vt:lpstr>
      <vt:lpstr>Procedural Rights</vt:lpstr>
      <vt:lpstr>Special Education</vt:lpstr>
      <vt:lpstr>Dictionary of Acronyms</vt:lpstr>
      <vt:lpstr>  Prior written notice </vt:lpstr>
      <vt:lpstr>Services in time of covid – described in N-1 or Covid Special Ed Learning Plan</vt:lpstr>
      <vt:lpstr>What is in a covid special education learning plan ?</vt:lpstr>
      <vt:lpstr>COVID LEARNING PLAN CONTINUED</vt:lpstr>
      <vt:lpstr>What is parental consent ?</vt:lpstr>
      <vt:lpstr>When is consent requested?</vt:lpstr>
      <vt:lpstr>How to withdraw consent</vt:lpstr>
      <vt:lpstr>Parental Request to Evaluate</vt:lpstr>
      <vt:lpstr>Independent educational evaluation (IEE)</vt:lpstr>
      <vt:lpstr>IEE (continued)</vt:lpstr>
      <vt:lpstr>Student records</vt:lpstr>
      <vt:lpstr>STUDENT RECORDS (ctd.)</vt:lpstr>
      <vt:lpstr>How are disagreements resolved?</vt:lpstr>
      <vt:lpstr>Resolving disagreement (ctd.)</vt:lpstr>
      <vt:lpstr>Placement in private setting</vt:lpstr>
      <vt:lpstr>Transition planning</vt:lpstr>
      <vt:lpstr>Discipline for students with disabilities</vt:lpstr>
      <vt:lpstr>Discipline (continued)</vt:lpstr>
      <vt:lpstr>IMPLICIT RIGHTS</vt:lpstr>
      <vt:lpstr>TRANSPORTATION</vt:lpstr>
      <vt:lpstr>One hour limit</vt:lpstr>
      <vt:lpstr>Important Concepts in Special Education</vt:lpstr>
      <vt:lpstr>contacts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Procedural Rights</dc:title>
  <dc:creator>Hegedus, Beverly</dc:creator>
  <cp:lastModifiedBy>Hillery, Laura</cp:lastModifiedBy>
  <cp:revision>113</cp:revision>
  <cp:lastPrinted>2019-10-22T16:29:39Z</cp:lastPrinted>
  <dcterms:created xsi:type="dcterms:W3CDTF">2015-10-17T23:35:46Z</dcterms:created>
  <dcterms:modified xsi:type="dcterms:W3CDTF">2021-04-12T19:23:47Z</dcterms:modified>
</cp:coreProperties>
</file>